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Source Sans Pro Light"/>
      <p:regular r:id="rId34"/>
      <p:bold r:id="rId35"/>
      <p:italic r:id="rId36"/>
      <p:boldItalic r:id="rId37"/>
    </p:embeddedFont>
    <p:embeddedFont>
      <p:font typeface="Bodoni"/>
      <p:regular r:id="rId38"/>
      <p:bold r:id="rId39"/>
      <p:italic r:id="rId40"/>
      <p:boldItalic r:id="rId41"/>
    </p:embeddedFont>
    <p:embeddedFont>
      <p:font typeface="Source Sans Pr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odoni-italic.fntdata"/><Relationship Id="rId42" Type="http://schemas.openxmlformats.org/officeDocument/2006/relationships/font" Target="fonts/SourceSansPro-regular.fntdata"/><Relationship Id="rId41" Type="http://schemas.openxmlformats.org/officeDocument/2006/relationships/font" Target="fonts/Bodoni-boldItalic.fntdata"/><Relationship Id="rId44" Type="http://schemas.openxmlformats.org/officeDocument/2006/relationships/font" Target="fonts/SourceSansPro-italic.fntdata"/><Relationship Id="rId43" Type="http://schemas.openxmlformats.org/officeDocument/2006/relationships/font" Target="fonts/SourceSansPro-bold.fntdata"/><Relationship Id="rId46" Type="http://schemas.openxmlformats.org/officeDocument/2006/relationships/font" Target="fonts/OpenSans-regular.fntdata"/><Relationship Id="rId45" Type="http://schemas.openxmlformats.org/officeDocument/2006/relationships/font" Target="fonts/SourceSansPr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SourceSansProLight-bold.fntdata"/><Relationship Id="rId34" Type="http://schemas.openxmlformats.org/officeDocument/2006/relationships/font" Target="fonts/SourceSansProLight-regular.fntdata"/><Relationship Id="rId37" Type="http://schemas.openxmlformats.org/officeDocument/2006/relationships/font" Target="fonts/SourceSansProLight-boldItalic.fntdata"/><Relationship Id="rId36" Type="http://schemas.openxmlformats.org/officeDocument/2006/relationships/font" Target="fonts/SourceSansProLight-italic.fntdata"/><Relationship Id="rId39" Type="http://schemas.openxmlformats.org/officeDocument/2006/relationships/font" Target="fonts/Bodoni-bold.fntdata"/><Relationship Id="rId38" Type="http://schemas.openxmlformats.org/officeDocument/2006/relationships/font" Target="fonts/Bodoni-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earth-engine/datasets/catalog/MODIS_006_MYD10A1?hl=en#descript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rcs.usda.gov/wps/portal/wcc/home/aboutUs/monitoringPrograms/automatedSnowMonitoring/" TargetMode="External"/><Relationship Id="rId3" Type="http://schemas.openxmlformats.org/officeDocument/2006/relationships/hyperlink" Target="https://commons.wikimedia.org/wiki/File:Sentinel_2-IMG_5873-white_(crop).jpg" TargetMode="External"/><Relationship Id="rId4" Type="http://schemas.openxmlformats.org/officeDocument/2006/relationships/hyperlink" Target="https://landsat.gsfc.nasa.gov/satellites/landsat-8/" TargetMode="External"/><Relationship Id="rId5" Type="http://schemas.openxmlformats.org/officeDocument/2006/relationships/hyperlink" Target="https://www.drivendata.org/competitions/86/competition-reclamation-snow-water-dev/page/417/#featur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c9c893d9c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10c9c893d9c_1_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Photo: View from the top of Mount Dana, September 2017 (by Tilman)</a:t>
            </a:r>
            <a:endParaRPr/>
          </a:p>
        </p:txBody>
      </p:sp>
      <p:sp>
        <p:nvSpPr>
          <p:cNvPr id="207" name="Google Shape;207;g10c9c893d9c_1_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12c863c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12c863c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757070"/>
                </a:solidFill>
                <a:latin typeface="Source Sans Pro Light"/>
                <a:ea typeface="Source Sans Pro Light"/>
                <a:cs typeface="Source Sans Pro Light"/>
                <a:sym typeface="Source Sans Pro Light"/>
              </a:rPr>
              <a:t>Essentially taking a K-Nearest-Neighbors approach</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80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We are interested in stations that are close to the sample point as they will be most representative of the actual SWE</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We are planning on weighing the measured SWE from each station with Inverse Distance Weighting</a:t>
            </a:r>
            <a:endParaRPr>
              <a:solidFill>
                <a:srgbClr val="757070"/>
              </a:solidFill>
              <a:latin typeface="Source Sans Pro Light"/>
              <a:ea typeface="Source Sans Pro Light"/>
              <a:cs typeface="Source Sans Pro Light"/>
              <a:sym typeface="Source Sans Pro Light"/>
            </a:endParaRPr>
          </a:p>
          <a:p>
            <a:pPr indent="-298450" lvl="1" marL="9144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The closer the station is, the more influential it will be on the SWE estimate</a:t>
            </a:r>
            <a:endParaRPr>
              <a:solidFill>
                <a:srgbClr val="757070"/>
              </a:solidFill>
              <a:latin typeface="Source Sans Pro Light"/>
              <a:ea typeface="Source Sans Pro Light"/>
              <a:cs typeface="Source Sans Pro Light"/>
              <a:sym typeface="Source Sans Pro Light"/>
            </a:endParaRPr>
          </a:p>
          <a:p>
            <a:pPr indent="-298450" lvl="1" marL="9144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This will also provide some variation in the  samples, otherwise each cluster of sampling spots will have the exact same estimated SWE</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Taking from multiple stations also addresses some NaN measurements seen in EDA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12c863c4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12c863c4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90000"/>
              </a:lnSpc>
              <a:spcBef>
                <a:spcPts val="80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There is a marked difference in precipitation due to mountains</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As clouds are forced over mountains, they release their payload in the form of precipitation. As a result, there is a noticeable decrease on the opposite side of the mountain</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Some stations are expected to fall in the rainshadow</a:t>
            </a:r>
            <a:endParaRPr>
              <a:solidFill>
                <a:srgbClr val="757070"/>
              </a:solidFill>
              <a:latin typeface="Source Sans Pro Light"/>
              <a:ea typeface="Source Sans Pro Light"/>
              <a:cs typeface="Source Sans Pro Light"/>
              <a:sym typeface="Source Sans Pro Light"/>
            </a:endParaRPr>
          </a:p>
          <a:p>
            <a:pPr indent="-298450" lvl="1" marL="9144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As a result, their measurements might not be reflective of what we actually will observe in a nearby sample on the opposite side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12c863c4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12c863c4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12c863c4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12c863c4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sz="1050">
                <a:solidFill>
                  <a:srgbClr val="202124"/>
                </a:solidFill>
                <a:highlight>
                  <a:srgbClr val="FFFFFF"/>
                </a:highlight>
                <a:latin typeface="Roboto"/>
                <a:ea typeface="Roboto"/>
                <a:cs typeface="Roboto"/>
                <a:sym typeface="Roboto"/>
              </a:rPr>
              <a:t>The MODIS Snow Cover Daily Global 500m product contains snow cover, snow albedo, fractional snow cover, and quality assessment (QA) data. Snow cover data are based on a snow mapping algorithm that employs a Normalized Difference Snow Index (NDSI) and other criteria tests.” </a:t>
            </a:r>
            <a:r>
              <a:rPr lang="en" sz="1050" u="sng">
                <a:solidFill>
                  <a:schemeClr val="hlink"/>
                </a:solidFill>
                <a:highlight>
                  <a:srgbClr val="FFFFFF"/>
                </a:highlight>
                <a:latin typeface="Roboto"/>
                <a:ea typeface="Roboto"/>
                <a:cs typeface="Roboto"/>
                <a:sym typeface="Roboto"/>
                <a:hlinkClick r:id="rId2"/>
              </a:rPr>
              <a:t>https://developers.google.com/earth-engine/datasets/catalog/MODIS_006_MYD10A1?hl=en#description</a:t>
            </a:r>
            <a:br>
              <a:rPr lang="en" sz="1050">
                <a:solidFill>
                  <a:srgbClr val="202124"/>
                </a:solidFill>
                <a:highlight>
                  <a:srgbClr val="FFFFFF"/>
                </a:highlight>
                <a:latin typeface="Roboto"/>
                <a:ea typeface="Roboto"/>
                <a:cs typeface="Roboto"/>
                <a:sym typeface="Roboto"/>
              </a:rPr>
            </a:br>
            <a:br>
              <a:rPr lang="en" sz="1050">
                <a:solidFill>
                  <a:srgbClr val="202124"/>
                </a:solidFill>
                <a:highlight>
                  <a:srgbClr val="FFFFFF"/>
                </a:highlight>
                <a:latin typeface="Roboto"/>
                <a:ea typeface="Roboto"/>
                <a:cs typeface="Roboto"/>
                <a:sym typeface="Roboto"/>
              </a:rPr>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1630d476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1630d476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a:t>
            </a:r>
            <a:br>
              <a:rPr lang="en"/>
            </a:br>
            <a:br>
              <a:rPr lang="en"/>
            </a:br>
            <a:r>
              <a:rPr lang="en"/>
              <a:t>Our data essentially comes in two forms, tabular and imagery. </a:t>
            </a:r>
            <a:br>
              <a:rPr lang="en"/>
            </a:br>
            <a:br>
              <a:rPr lang="en"/>
            </a:br>
            <a:r>
              <a:rPr lang="en"/>
              <a:t>We will build the training dataframe starting from the training labels. Tabular data such as wind speeds, nearby location SWE measurements, or </a:t>
            </a:r>
            <a:r>
              <a:rPr lang="en"/>
              <a:t>precipitation</a:t>
            </a:r>
            <a:r>
              <a:rPr lang="en"/>
              <a:t> will be added row wise by location and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Imagery will be downloaded locally, and the paths to those images will be added as another column to the training dataframe.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model will be built in two “stages” on a Pytorch Lightning Backbone. The first stage of the model will be image modeling, using an </a:t>
            </a:r>
            <a:r>
              <a:rPr lang="en"/>
              <a:t>architecture</a:t>
            </a:r>
            <a:r>
              <a:rPr lang="en"/>
              <a:t> such as EfficientNet. There will be one model for each image source.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Rather than having a classification head, we will use feature extraction to pull all of the parameters from the final layer of the model. The features will be concatenated together, along with the tabular data, and fed into the linear fully connected layers that output a prediction.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1630d476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1630d476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had our first set of image data (MODIS), a very basic first pass model was fit to establish a baseline.</a:t>
            </a:r>
            <a:br>
              <a:rPr lang="en"/>
            </a:br>
            <a:br>
              <a:rPr lang="en"/>
            </a:br>
            <a:r>
              <a:rPr lang="en"/>
              <a:t>In order to speed </a:t>
            </a:r>
            <a:r>
              <a:rPr lang="en"/>
              <a:t>production</a:t>
            </a:r>
            <a:r>
              <a:rPr lang="en"/>
              <a:t> and testing, the sample was limited to only the Sierra Nevadas. Likewise, EfficientNet B1 Pruned was chosen for its light weight and speed of training. No transformations were used outside of resizing and Normalization of the images.</a:t>
            </a:r>
            <a:br>
              <a:rPr lang="en"/>
            </a:br>
            <a:br>
              <a:rPr lang="en"/>
            </a:br>
            <a:r>
              <a:rPr lang="en"/>
              <a:t>The training set was stratified by the SWE, and 5 K-folds were used to give a clearer picture of our model performance. Essentially this takes all the training data, cuts it up into 5 separate training/validation splits, and fits a separate model to each split (while attempting to keep the proportion of high/low SWEs the same in each split)</a:t>
            </a:r>
            <a:br>
              <a:rPr lang="en"/>
            </a:br>
            <a:br>
              <a:rPr lang="en"/>
            </a:br>
            <a:r>
              <a:rPr lang="en"/>
              <a:t>This first pass model achieved a Root Mean Squared Error range of about 16 to 16.8.</a:t>
            </a:r>
            <a:br>
              <a:rPr lang="en"/>
            </a:br>
            <a:br>
              <a:rPr lang="en"/>
            </a:br>
            <a:r>
              <a:rPr lang="en"/>
              <a:t>The standard deviation of the SWE variable provides a good measuring stick, as this is the RMSE we would expect if we just guessed the Mean SWE value for every prediction. Getting lower than that means you are doing better than a blind guess. The standard deviation of the SWE variable is around 19.8</a:t>
            </a:r>
            <a:br>
              <a:rPr lang="en"/>
            </a:br>
            <a:br>
              <a:rPr lang="en"/>
            </a:br>
            <a:r>
              <a:rPr lang="en"/>
              <a:t>We have improved over this metric, but we still have a long way to go to beat the competition best with an RMSE of about 3.5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fe1b4e0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fe1b4e0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12c44002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112c44002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fe1b4e0b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fe1b4e0b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fe1b4e0b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0fe1b4e0b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12c4400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12c4400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90000"/>
              </a:lnSpc>
              <a:spcBef>
                <a:spcPts val="80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Snowpack serves as a vital annual water storage system. Snow is stored during the winter months and slowly melts out, providing essential hydration to high altitude flora as well as refueling groundwater.</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With the increasing temperatures due to climate change, we are seeing a disruption of this </a:t>
            </a:r>
            <a:r>
              <a:rPr lang="en">
                <a:solidFill>
                  <a:srgbClr val="757070"/>
                </a:solidFill>
                <a:latin typeface="Source Sans Pro Light"/>
                <a:ea typeface="Source Sans Pro Light"/>
                <a:cs typeface="Source Sans Pro Light"/>
                <a:sym typeface="Source Sans Pro Light"/>
              </a:rPr>
              <a:t>natural</a:t>
            </a:r>
            <a:r>
              <a:rPr lang="en">
                <a:solidFill>
                  <a:srgbClr val="757070"/>
                </a:solidFill>
                <a:latin typeface="Source Sans Pro Light"/>
                <a:ea typeface="Source Sans Pro Light"/>
                <a:cs typeface="Source Sans Pro Light"/>
                <a:sym typeface="Source Sans Pro Light"/>
              </a:rPr>
              <a:t> cycle.</a:t>
            </a:r>
            <a:endParaRPr>
              <a:solidFill>
                <a:srgbClr val="757070"/>
              </a:solidFill>
              <a:latin typeface="Source Sans Pro Light"/>
              <a:ea typeface="Source Sans Pro Light"/>
              <a:cs typeface="Source Sans Pro Light"/>
              <a:sym typeface="Source Sans Pro Light"/>
            </a:endParaRPr>
          </a:p>
          <a:p>
            <a:pPr indent="-298450" lvl="1" marL="9144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Not only is the snowmelt peak getting hit earlier (~March instead of April), we are seeing more extreme weather in all regions, causing more uncertainty for regions that depend on SWE as a resource.</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Being able to estimate the SWE will provide water managers with information to plan out the coming year.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12c44002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12c44002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fe1b4e0b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fe1b4e0b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12c863c4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12c863c4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19b8ff08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19b8ff08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12c4400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12c4400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Light"/>
                <a:ea typeface="Source Sans Pro Light"/>
                <a:cs typeface="Source Sans Pro Light"/>
                <a:sym typeface="Source Sans Pro Light"/>
              </a:rPr>
              <a:t>Stage 1 modeling under competition by the US Bureau of Reclamation (on DrivenData.org)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fe1b4e0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fe1b4e0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12c44002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12c44002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90000"/>
              </a:lnSpc>
              <a:spcBef>
                <a:spcPts val="80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There is a marked difference in precipitation due to mountains</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As clouds are forced over mountains, they release their payload in the form of precipitation. As a result, there is a noticeable decrease on the opposite side of the </a:t>
            </a:r>
            <a:r>
              <a:rPr lang="en">
                <a:solidFill>
                  <a:srgbClr val="757070"/>
                </a:solidFill>
                <a:latin typeface="Source Sans Pro Light"/>
                <a:ea typeface="Source Sans Pro Light"/>
                <a:cs typeface="Source Sans Pro Light"/>
                <a:sym typeface="Source Sans Pro Light"/>
              </a:rPr>
              <a:t>mountain</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fe1b4e0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fe1b4e0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fe1b4e0b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fe1b4e0b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clear on what we are predicting at what cadence.</a:t>
            </a:r>
            <a:endParaRPr/>
          </a:p>
          <a:p>
            <a:pPr indent="0" lvl="0" marL="0" rtl="0" algn="l">
              <a:spcBef>
                <a:spcPts val="0"/>
              </a:spcBef>
              <a:spcAft>
                <a:spcPts val="0"/>
              </a:spcAft>
              <a:buNone/>
            </a:pPr>
            <a:r>
              <a:rPr lang="en"/>
              <a:t>$500k prize money, over 800 contestants already, we’re entering late</a:t>
            </a:r>
            <a:br>
              <a:rPr lang="en"/>
            </a:br>
            <a:r>
              <a:rPr lang="en"/>
              <a:t>USBR is a federal agency which oversees water resource management,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12c863c4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12c863c4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ddf05b3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ddf05b3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sources: </a:t>
            </a:r>
            <a:endParaRPr/>
          </a:p>
          <a:p>
            <a:pPr indent="0" lvl="0" marL="0" rtl="0" algn="l">
              <a:spcBef>
                <a:spcPts val="0"/>
              </a:spcBef>
              <a:spcAft>
                <a:spcPts val="0"/>
              </a:spcAft>
              <a:buNone/>
            </a:pPr>
            <a:r>
              <a:rPr lang="en" u="sng">
                <a:solidFill>
                  <a:schemeClr val="hlink"/>
                </a:solidFill>
                <a:hlinkClick r:id="rId2"/>
              </a:rPr>
              <a:t>https://www.nrcs.usda.gov/wps/portal/wcc/home/aboutUs/monitoringPrograms/automatedSnowMonitoring/</a:t>
            </a:r>
            <a:endParaRPr/>
          </a:p>
          <a:p>
            <a:pPr indent="0" lvl="0" marL="0" rtl="0" algn="l">
              <a:spcBef>
                <a:spcPts val="0"/>
              </a:spcBef>
              <a:spcAft>
                <a:spcPts val="0"/>
              </a:spcAft>
              <a:buNone/>
            </a:pPr>
            <a:r>
              <a:rPr lang="en" u="sng">
                <a:solidFill>
                  <a:schemeClr val="hlink"/>
                </a:solidFill>
                <a:hlinkClick r:id="rId3"/>
              </a:rPr>
              <a:t>https://commons.wikimedia.org/wiki/File:Sentinel_2-IMG_5873-white_(crop).jpg</a:t>
            </a:r>
            <a:r>
              <a:rPr lang="en"/>
              <a:t> By Rama, CC BY-SA 2.0 fr</a:t>
            </a:r>
            <a:endParaRPr/>
          </a:p>
          <a:p>
            <a:pPr indent="0" lvl="0" marL="0" rtl="0" algn="l">
              <a:spcBef>
                <a:spcPts val="0"/>
              </a:spcBef>
              <a:spcAft>
                <a:spcPts val="0"/>
              </a:spcAft>
              <a:buNone/>
            </a:pPr>
            <a:r>
              <a:rPr lang="en" u="sng">
                <a:solidFill>
                  <a:schemeClr val="hlink"/>
                </a:solidFill>
                <a:hlinkClick r:id="rId4"/>
              </a:rPr>
              <a:t>https://landsat.gsfc.nasa.gov/satellites/landsat-8/</a:t>
            </a:r>
            <a:r>
              <a:rPr lang="en"/>
              <a:t> USGS/NASA Landsat</a:t>
            </a:r>
            <a:endParaRPr/>
          </a:p>
          <a:p>
            <a:pPr indent="0" lvl="0" marL="0" rtl="0" algn="l">
              <a:spcBef>
                <a:spcPts val="0"/>
              </a:spcBef>
              <a:spcAft>
                <a:spcPts val="0"/>
              </a:spcAft>
              <a:buNone/>
            </a:pPr>
            <a:r>
              <a:rPr lang="en"/>
              <a:t>Reference for data source descriptions: </a:t>
            </a:r>
            <a:r>
              <a:rPr lang="en" u="sng">
                <a:solidFill>
                  <a:schemeClr val="hlink"/>
                </a:solidFill>
                <a:hlinkClick r:id="rId5"/>
              </a:rPr>
              <a:t>https://www.drivendata.org/competitions/86/competition-reclamation-snow-water-dev/page/417/#features</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31553"/>
            <a:ext cx="7766100" cy="862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2800"/>
              <a:buFont typeface="Georgia"/>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2" name="Google Shape;52;p13"/>
          <p:cNvSpPr txBox="1"/>
          <p:nvPr>
            <p:ph idx="1" type="body"/>
          </p:nvPr>
        </p:nvSpPr>
        <p:spPr>
          <a:xfrm>
            <a:off x="457200" y="1512694"/>
            <a:ext cx="7740600" cy="246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2D637F"/>
              </a:buClr>
              <a:buSzPts val="1800"/>
              <a:buChar char="●"/>
              <a:defRPr/>
            </a:lvl1pPr>
            <a:lvl2pPr indent="-342900" lvl="1" marL="914400" rtl="0" algn="l">
              <a:spcBef>
                <a:spcPts val="1600"/>
              </a:spcBef>
              <a:spcAft>
                <a:spcPts val="0"/>
              </a:spcAft>
              <a:buClr>
                <a:srgbClr val="2D637F"/>
              </a:buClr>
              <a:buSzPts val="1800"/>
              <a:buChar char="○"/>
              <a:defRPr/>
            </a:lvl2pPr>
            <a:lvl3pPr indent="-342900" lvl="2" marL="1371600" rtl="0" algn="l">
              <a:spcBef>
                <a:spcPts val="1600"/>
              </a:spcBef>
              <a:spcAft>
                <a:spcPts val="0"/>
              </a:spcAft>
              <a:buClr>
                <a:srgbClr val="2D637F"/>
              </a:buClr>
              <a:buSzPts val="1800"/>
              <a:buChar char="■"/>
              <a:defRPr/>
            </a:lvl3pPr>
            <a:lvl4pPr indent="-342900" lvl="3" marL="1828800" rtl="0" algn="l">
              <a:spcBef>
                <a:spcPts val="1600"/>
              </a:spcBef>
              <a:spcAft>
                <a:spcPts val="0"/>
              </a:spcAft>
              <a:buClr>
                <a:srgbClr val="2D637F"/>
              </a:buClr>
              <a:buSzPts val="1800"/>
              <a:buChar char="●"/>
              <a:defRPr/>
            </a:lvl4pPr>
            <a:lvl5pPr indent="-342900" lvl="4" marL="2286000" rtl="0" algn="l">
              <a:spcBef>
                <a:spcPts val="1600"/>
              </a:spcBef>
              <a:spcAft>
                <a:spcPts val="0"/>
              </a:spcAft>
              <a:buClr>
                <a:srgbClr val="2D637F"/>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53" name="Google Shape;53;p13"/>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4" name="Shape 54"/>
        <p:cNvGrpSpPr/>
        <p:nvPr/>
      </p:nvGrpSpPr>
      <p:grpSpPr>
        <a:xfrm>
          <a:off x="0" y="0"/>
          <a:ext cx="0" cy="0"/>
          <a:chOff x="0" y="0"/>
          <a:chExt cx="0" cy="0"/>
        </a:xfrm>
      </p:grpSpPr>
      <p:sp>
        <p:nvSpPr>
          <p:cNvPr id="55" name="Google Shape;55;p14"/>
          <p:cNvSpPr txBox="1"/>
          <p:nvPr>
            <p:ph type="title"/>
          </p:nvPr>
        </p:nvSpPr>
        <p:spPr>
          <a:xfrm>
            <a:off x="457201" y="211322"/>
            <a:ext cx="74643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4"/>
          <p:cNvSpPr txBox="1"/>
          <p:nvPr>
            <p:ph idx="1" type="body"/>
          </p:nvPr>
        </p:nvSpPr>
        <p:spPr>
          <a:xfrm>
            <a:off x="457201" y="1378333"/>
            <a:ext cx="37179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lvl1pPr>
            <a:lvl2pPr indent="-317500" lvl="1" marL="914400" rtl="0" algn="l">
              <a:spcBef>
                <a:spcPts val="1600"/>
              </a:spcBef>
              <a:spcAft>
                <a:spcPts val="0"/>
              </a:spcAft>
              <a:buClr>
                <a:srgbClr val="2D637F"/>
              </a:buClr>
              <a:buSzPts val="1400"/>
              <a:buChar char="○"/>
              <a:defRPr sz="1400"/>
            </a:lvl2pPr>
            <a:lvl3pPr indent="-317500" lvl="2" marL="1371600" rtl="0" algn="l">
              <a:spcBef>
                <a:spcPts val="1600"/>
              </a:spcBef>
              <a:spcAft>
                <a:spcPts val="0"/>
              </a:spcAft>
              <a:buClr>
                <a:srgbClr val="2D637F"/>
              </a:buClr>
              <a:buSzPts val="1400"/>
              <a:buChar char="■"/>
              <a:defRPr sz="1400"/>
            </a:lvl3pPr>
            <a:lvl4pPr indent="-317500" lvl="3" marL="1828800" rtl="0" algn="l">
              <a:spcBef>
                <a:spcPts val="1600"/>
              </a:spcBef>
              <a:spcAft>
                <a:spcPts val="0"/>
              </a:spcAft>
              <a:buClr>
                <a:srgbClr val="2D637F"/>
              </a:buClr>
              <a:buSzPts val="1400"/>
              <a:buChar char="●"/>
              <a:defRPr sz="1400"/>
            </a:lvl4pPr>
            <a:lvl5pPr indent="-317500" lvl="4" marL="2286000" rtl="0" algn="l">
              <a:spcBef>
                <a:spcPts val="1600"/>
              </a:spcBef>
              <a:spcAft>
                <a:spcPts val="0"/>
              </a:spcAft>
              <a:buClr>
                <a:srgbClr val="2D637F"/>
              </a:buClr>
              <a:buSzPts val="1400"/>
              <a:buChar char="○"/>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7" name="Google Shape;57;p14"/>
          <p:cNvSpPr txBox="1"/>
          <p:nvPr>
            <p:ph idx="2" type="body"/>
          </p:nvPr>
        </p:nvSpPr>
        <p:spPr>
          <a:xfrm>
            <a:off x="4175125" y="1378333"/>
            <a:ext cx="37464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solidFill>
                  <a:srgbClr val="2D637F"/>
                </a:solidFill>
              </a:defRPr>
            </a:lvl1pPr>
            <a:lvl2pPr indent="-317500" lvl="1" marL="914400" rtl="0" algn="l">
              <a:spcBef>
                <a:spcPts val="1600"/>
              </a:spcBef>
              <a:spcAft>
                <a:spcPts val="0"/>
              </a:spcAft>
              <a:buClr>
                <a:srgbClr val="2D637F"/>
              </a:buClr>
              <a:buSzPts val="1400"/>
              <a:buChar char="○"/>
              <a:defRPr sz="1400">
                <a:solidFill>
                  <a:srgbClr val="2D637F"/>
                </a:solidFill>
              </a:defRPr>
            </a:lvl2pPr>
            <a:lvl3pPr indent="-317500" lvl="2" marL="1371600" rtl="0" algn="l">
              <a:spcBef>
                <a:spcPts val="1600"/>
              </a:spcBef>
              <a:spcAft>
                <a:spcPts val="0"/>
              </a:spcAft>
              <a:buClr>
                <a:srgbClr val="2D637F"/>
              </a:buClr>
              <a:buSzPts val="1400"/>
              <a:buChar char="■"/>
              <a:defRPr sz="1400">
                <a:solidFill>
                  <a:srgbClr val="2D637F"/>
                </a:solidFill>
              </a:defRPr>
            </a:lvl3pPr>
            <a:lvl4pPr indent="-317500" lvl="3" marL="1828800" rtl="0" algn="l">
              <a:spcBef>
                <a:spcPts val="1600"/>
              </a:spcBef>
              <a:spcAft>
                <a:spcPts val="0"/>
              </a:spcAft>
              <a:buClr>
                <a:srgbClr val="2D637F"/>
              </a:buClr>
              <a:buSzPts val="1400"/>
              <a:buChar char="●"/>
              <a:defRPr sz="1400">
                <a:solidFill>
                  <a:srgbClr val="2D637F"/>
                </a:solidFill>
              </a:defRPr>
            </a:lvl4pPr>
            <a:lvl5pPr indent="-317500" lvl="4" marL="2286000" rtl="0" algn="l">
              <a:spcBef>
                <a:spcPts val="1600"/>
              </a:spcBef>
              <a:spcAft>
                <a:spcPts val="0"/>
              </a:spcAft>
              <a:buClr>
                <a:srgbClr val="2D637F"/>
              </a:buClr>
              <a:buSzPts val="1400"/>
              <a:buChar char="○"/>
              <a:defRPr>
                <a:solidFill>
                  <a:srgbClr val="2D637F"/>
                </a:solidFill>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8" name="Google Shape;5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66" name="Shape 66"/>
        <p:cNvGrpSpPr/>
        <p:nvPr/>
      </p:nvGrpSpPr>
      <p:grpSpPr>
        <a:xfrm>
          <a:off x="0" y="0"/>
          <a:ext cx="0" cy="0"/>
          <a:chOff x="0" y="0"/>
          <a:chExt cx="0" cy="0"/>
        </a:xfrm>
      </p:grpSpPr>
      <p:sp>
        <p:nvSpPr>
          <p:cNvPr id="67" name="Google Shape;67;p16"/>
          <p:cNvSpPr/>
          <p:nvPr>
            <p:ph idx="2" type="pic"/>
          </p:nvPr>
        </p:nvSpPr>
        <p:spPr>
          <a:xfrm>
            <a:off x="344043" y="308610"/>
            <a:ext cx="8455914" cy="4526280"/>
          </a:xfrm>
          <a:prstGeom prst="rect">
            <a:avLst/>
          </a:prstGeom>
          <a:solidFill>
            <a:schemeClr val="accent1"/>
          </a:solidFill>
          <a:ln>
            <a:noFill/>
          </a:ln>
        </p:spPr>
      </p:sp>
      <p:sp>
        <p:nvSpPr>
          <p:cNvPr id="68" name="Google Shape;68;p16"/>
          <p:cNvSpPr txBox="1"/>
          <p:nvPr>
            <p:ph type="ctrTitle"/>
          </p:nvPr>
        </p:nvSpPr>
        <p:spPr>
          <a:xfrm>
            <a:off x="344043" y="2427370"/>
            <a:ext cx="3862197" cy="1086289"/>
          </a:xfrm>
          <a:prstGeom prst="rect">
            <a:avLst/>
          </a:prstGeom>
          <a:solidFill>
            <a:schemeClr val="lt1">
              <a:alpha val="80000"/>
            </a:schemeClr>
          </a:solidFill>
          <a:ln>
            <a:noFill/>
          </a:ln>
        </p:spPr>
        <p:txBody>
          <a:bodyPr anchorCtr="0" anchor="b" bIns="102875" lIns="3771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subTitle"/>
          </p:nvPr>
        </p:nvSpPr>
        <p:spPr>
          <a:xfrm>
            <a:off x="344043" y="3513659"/>
            <a:ext cx="3862197" cy="393596"/>
          </a:xfrm>
          <a:prstGeom prst="rect">
            <a:avLst/>
          </a:prstGeom>
          <a:solidFill>
            <a:schemeClr val="lt1">
              <a:alpha val="80000"/>
            </a:schemeClr>
          </a:solidFill>
          <a:ln>
            <a:noFill/>
          </a:ln>
        </p:spPr>
        <p:txBody>
          <a:bodyPr anchorCtr="0" anchor="t" bIns="34275" lIns="377175" spcFirstLastPara="1" rIns="68575" wrap="square" tIns="34275">
            <a:normAutofit/>
          </a:bodyPr>
          <a:lstStyle>
            <a:lvl1pPr lvl="0" algn="l">
              <a:lnSpc>
                <a:spcPct val="90000"/>
              </a:lnSpc>
              <a:spcBef>
                <a:spcPts val="800"/>
              </a:spcBef>
              <a:spcAft>
                <a:spcPts val="0"/>
              </a:spcAft>
              <a:buClr>
                <a:srgbClr val="757070"/>
              </a:buClr>
              <a:buSzPts val="1100"/>
              <a:buNone/>
              <a:defRPr sz="1100">
                <a:solidFill>
                  <a:srgbClr val="757070"/>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7"/>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757070"/>
              </a:buClr>
              <a:buSzPts val="1100"/>
              <a:buChar char="•"/>
              <a:defRPr>
                <a:solidFill>
                  <a:srgbClr val="757070"/>
                </a:solidFill>
              </a:defRPr>
            </a:lvl1pPr>
            <a:lvl2pPr indent="-298450" lvl="1" marL="914400" algn="l">
              <a:lnSpc>
                <a:spcPct val="90000"/>
              </a:lnSpc>
              <a:spcBef>
                <a:spcPts val="400"/>
              </a:spcBef>
              <a:spcAft>
                <a:spcPts val="0"/>
              </a:spcAft>
              <a:buClr>
                <a:srgbClr val="757070"/>
              </a:buClr>
              <a:buSzPts val="1100"/>
              <a:buChar char="•"/>
              <a:defRPr>
                <a:solidFill>
                  <a:srgbClr val="757070"/>
                </a:solidFill>
              </a:defRPr>
            </a:lvl2pPr>
            <a:lvl3pPr indent="-298450" lvl="2" marL="1371600" algn="l">
              <a:lnSpc>
                <a:spcPct val="90000"/>
              </a:lnSpc>
              <a:spcBef>
                <a:spcPts val="400"/>
              </a:spcBef>
              <a:spcAft>
                <a:spcPts val="0"/>
              </a:spcAft>
              <a:buClr>
                <a:srgbClr val="757070"/>
              </a:buClr>
              <a:buSzPts val="1100"/>
              <a:buChar char="•"/>
              <a:defRPr>
                <a:solidFill>
                  <a:srgbClr val="757070"/>
                </a:solidFill>
              </a:defRPr>
            </a:lvl3pPr>
            <a:lvl4pPr indent="-298450" lvl="3" marL="1828800" algn="l">
              <a:lnSpc>
                <a:spcPct val="90000"/>
              </a:lnSpc>
              <a:spcBef>
                <a:spcPts val="400"/>
              </a:spcBef>
              <a:spcAft>
                <a:spcPts val="0"/>
              </a:spcAft>
              <a:buClr>
                <a:srgbClr val="757070"/>
              </a:buClr>
              <a:buSzPts val="1100"/>
              <a:buChar char="•"/>
              <a:defRPr>
                <a:solidFill>
                  <a:srgbClr val="757070"/>
                </a:solidFill>
              </a:defRPr>
            </a:lvl4pPr>
            <a:lvl5pPr indent="-298450" lvl="4" marL="2286000" algn="l">
              <a:lnSpc>
                <a:spcPct val="90000"/>
              </a:lnSpc>
              <a:spcBef>
                <a:spcPts val="400"/>
              </a:spcBef>
              <a:spcAft>
                <a:spcPts val="0"/>
              </a:spcAft>
              <a:buClr>
                <a:srgbClr val="757070"/>
              </a:buClr>
              <a:buSzPts val="1100"/>
              <a:buChar char="•"/>
              <a:defRPr>
                <a:solidFill>
                  <a:srgbClr val="757070"/>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76" name="Shape 76"/>
        <p:cNvGrpSpPr/>
        <p:nvPr/>
      </p:nvGrpSpPr>
      <p:grpSpPr>
        <a:xfrm>
          <a:off x="0" y="0"/>
          <a:ext cx="0" cy="0"/>
          <a:chOff x="0" y="0"/>
          <a:chExt cx="0" cy="0"/>
        </a:xfrm>
      </p:grpSpPr>
      <p:sp>
        <p:nvSpPr>
          <p:cNvPr id="77" name="Google Shape;77;p18"/>
          <p:cNvSpPr/>
          <p:nvPr/>
        </p:nvSpPr>
        <p:spPr>
          <a:xfrm>
            <a:off x="4714875" y="709803"/>
            <a:ext cx="4114800" cy="3723894"/>
          </a:xfrm>
          <a:prstGeom prst="rect">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Light"/>
              <a:ea typeface="Source Sans Pro Light"/>
              <a:cs typeface="Source Sans Pro Light"/>
              <a:sym typeface="Source Sans Pro Light"/>
            </a:endParaRPr>
          </a:p>
        </p:txBody>
      </p:sp>
      <p:sp>
        <p:nvSpPr>
          <p:cNvPr id="78" name="Google Shape;78;p18"/>
          <p:cNvSpPr txBox="1"/>
          <p:nvPr>
            <p:ph type="title"/>
          </p:nvPr>
        </p:nvSpPr>
        <p:spPr>
          <a:xfrm>
            <a:off x="342899" y="1577340"/>
            <a:ext cx="2886076"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8"/>
          <p:cNvSpPr/>
          <p:nvPr>
            <p:ph idx="2" type="pic"/>
          </p:nvPr>
        </p:nvSpPr>
        <p:spPr>
          <a:xfrm>
            <a:off x="3523066" y="1200150"/>
            <a:ext cx="2057399" cy="2743200"/>
          </a:xfrm>
          <a:prstGeom prst="rect">
            <a:avLst/>
          </a:prstGeom>
          <a:solidFill>
            <a:schemeClr val="accent1"/>
          </a:solidFill>
          <a:ln>
            <a:noFill/>
          </a:ln>
        </p:spPr>
      </p:sp>
      <p:sp>
        <p:nvSpPr>
          <p:cNvPr id="80" name="Google Shape;80;p18"/>
          <p:cNvSpPr txBox="1"/>
          <p:nvPr>
            <p:ph idx="1" type="body"/>
          </p:nvPr>
        </p:nvSpPr>
        <p:spPr>
          <a:xfrm>
            <a:off x="6234461" y="1419947"/>
            <a:ext cx="2057400" cy="2303608"/>
          </a:xfrm>
          <a:prstGeom prst="rect">
            <a:avLst/>
          </a:prstGeom>
          <a:noFill/>
          <a:ln>
            <a:noFill/>
          </a:ln>
        </p:spPr>
        <p:txBody>
          <a:bodyPr anchorCtr="0" anchor="ctr" bIns="34275" lIns="68575" spcFirstLastPara="1" rIns="68575" wrap="square" tIns="34275">
            <a:normAutofit/>
          </a:bodyPr>
          <a:lstStyle>
            <a:lvl1pPr indent="-317500" lvl="0" marL="457200" algn="l">
              <a:lnSpc>
                <a:spcPct val="100000"/>
              </a:lnSpc>
              <a:spcBef>
                <a:spcPts val="800"/>
              </a:spcBef>
              <a:spcAft>
                <a:spcPts val="0"/>
              </a:spcAft>
              <a:buClr>
                <a:srgbClr val="3F3F3F"/>
              </a:buClr>
              <a:buSzPts val="1400"/>
              <a:buFont typeface="Arial"/>
              <a:buChar char="•"/>
              <a:defRPr sz="1400">
                <a:solidFill>
                  <a:srgbClr val="3F3F3F"/>
                </a:solidFill>
              </a:defRPr>
            </a:lvl1pPr>
            <a:lvl2pPr indent="-323850" lvl="1" marL="914400" algn="l">
              <a:lnSpc>
                <a:spcPct val="100000"/>
              </a:lnSpc>
              <a:spcBef>
                <a:spcPts val="400"/>
              </a:spcBef>
              <a:spcAft>
                <a:spcPts val="0"/>
              </a:spcAft>
              <a:buClr>
                <a:srgbClr val="3F3F3F"/>
              </a:buClr>
              <a:buSzPts val="1500"/>
              <a:buFont typeface="Arial"/>
              <a:buChar char="•"/>
              <a:defRPr sz="1500"/>
            </a:lvl2pPr>
            <a:lvl3pPr indent="-323850" lvl="2" marL="1371600" algn="l">
              <a:lnSpc>
                <a:spcPct val="100000"/>
              </a:lnSpc>
              <a:spcBef>
                <a:spcPts val="400"/>
              </a:spcBef>
              <a:spcAft>
                <a:spcPts val="0"/>
              </a:spcAft>
              <a:buClr>
                <a:srgbClr val="3F3F3F"/>
              </a:buClr>
              <a:buSzPts val="1500"/>
              <a:buFont typeface="Arial"/>
              <a:buChar char="•"/>
              <a:defRPr sz="1500"/>
            </a:lvl3pPr>
            <a:lvl4pPr indent="-323850" lvl="3" marL="1828800" algn="l">
              <a:lnSpc>
                <a:spcPct val="100000"/>
              </a:lnSpc>
              <a:spcBef>
                <a:spcPts val="400"/>
              </a:spcBef>
              <a:spcAft>
                <a:spcPts val="0"/>
              </a:spcAft>
              <a:buClr>
                <a:srgbClr val="3F3F3F"/>
              </a:buClr>
              <a:buSzPts val="1500"/>
              <a:buFont typeface="Arial"/>
              <a:buChar char="•"/>
              <a:defRPr sz="1500"/>
            </a:lvl4pPr>
            <a:lvl5pPr indent="-323850" lvl="4" marL="2286000" algn="l">
              <a:lnSpc>
                <a:spcPct val="100000"/>
              </a:lnSpc>
              <a:spcBef>
                <a:spcPts val="400"/>
              </a:spcBef>
              <a:spcAft>
                <a:spcPts val="0"/>
              </a:spcAft>
              <a:buClr>
                <a:srgbClr val="3F3F3F"/>
              </a:buClr>
              <a:buSzPts val="1500"/>
              <a:buFont typeface="Arial"/>
              <a:buChar char="•"/>
              <a:defRPr sz="15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p:nvPr/>
        </p:nvSpPr>
        <p:spPr>
          <a:xfrm flipH="1" rot="-8052435">
            <a:off x="468546" y="2810363"/>
            <a:ext cx="783354" cy="681408"/>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A3D3D1">
              <a:alpha val="819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85" name="Shape 85"/>
        <p:cNvGrpSpPr/>
        <p:nvPr/>
      </p:nvGrpSpPr>
      <p:grpSpPr>
        <a:xfrm>
          <a:off x="0" y="0"/>
          <a:ext cx="0" cy="0"/>
          <a:chOff x="0" y="0"/>
          <a:chExt cx="0" cy="0"/>
        </a:xfrm>
      </p:grpSpPr>
      <p:sp>
        <p:nvSpPr>
          <p:cNvPr id="86" name="Google Shape;86;p19"/>
          <p:cNvSpPr/>
          <p:nvPr>
            <p:ph idx="2" type="pic"/>
          </p:nvPr>
        </p:nvSpPr>
        <p:spPr>
          <a:xfrm>
            <a:off x="344043" y="308610"/>
            <a:ext cx="8455914" cy="4402836"/>
          </a:xfrm>
          <a:prstGeom prst="rect">
            <a:avLst/>
          </a:prstGeom>
          <a:solidFill>
            <a:schemeClr val="accent1"/>
          </a:solidFill>
          <a:ln>
            <a:noFill/>
          </a:ln>
        </p:spPr>
      </p:sp>
      <p:sp>
        <p:nvSpPr>
          <p:cNvPr id="87" name="Google Shape;87;p19"/>
          <p:cNvSpPr txBox="1"/>
          <p:nvPr>
            <p:ph type="ctrTitle"/>
          </p:nvPr>
        </p:nvSpPr>
        <p:spPr>
          <a:xfrm>
            <a:off x="342901" y="2617968"/>
            <a:ext cx="3428999" cy="926536"/>
          </a:xfrm>
          <a:prstGeom prst="rect">
            <a:avLst/>
          </a:prstGeom>
          <a:solidFill>
            <a:schemeClr val="lt1">
              <a:alpha val="80000"/>
            </a:schemeClr>
          </a:solidFill>
          <a:ln>
            <a:noFill/>
          </a:ln>
        </p:spPr>
        <p:txBody>
          <a:bodyPr anchorCtr="0" anchor="b" bIns="102875" lIns="342900" spcFirstLastPara="1" rIns="68575" wrap="square" tIns="34275">
            <a:normAutofit/>
          </a:bodyPr>
          <a:lstStyle>
            <a:lvl1pPr lvl="0" algn="l">
              <a:lnSpc>
                <a:spcPct val="90000"/>
              </a:lnSpc>
              <a:spcBef>
                <a:spcPts val="0"/>
              </a:spcBef>
              <a:spcAft>
                <a:spcPts val="0"/>
              </a:spcAft>
              <a:buClr>
                <a:srgbClr val="3A3838"/>
              </a:buClr>
              <a:buSzPts val="2700"/>
              <a:buFont typeface="Bodoni"/>
              <a:buNone/>
              <a:defRPr sz="2700">
                <a:solidFill>
                  <a:srgbClr val="3A383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9"/>
          <p:cNvSpPr txBox="1"/>
          <p:nvPr>
            <p:ph idx="1" type="subTitle"/>
          </p:nvPr>
        </p:nvSpPr>
        <p:spPr>
          <a:xfrm>
            <a:off x="342899" y="3544505"/>
            <a:ext cx="3428999" cy="985824"/>
          </a:xfrm>
          <a:prstGeom prst="rect">
            <a:avLst/>
          </a:prstGeom>
          <a:solidFill>
            <a:schemeClr val="lt1">
              <a:alpha val="80000"/>
            </a:schemeClr>
          </a:solidFill>
          <a:ln>
            <a:noFill/>
          </a:ln>
        </p:spPr>
        <p:txBody>
          <a:bodyPr anchorCtr="0" anchor="t" bIns="34275" lIns="377175" spcFirstLastPara="1" rIns="1577325" wrap="square" tIns="34275">
            <a:normAutofit/>
          </a:bodyPr>
          <a:lstStyle>
            <a:lvl1pPr lvl="0" algn="l">
              <a:lnSpc>
                <a:spcPct val="90000"/>
              </a:lnSpc>
              <a:spcBef>
                <a:spcPts val="800"/>
              </a:spcBef>
              <a:spcAft>
                <a:spcPts val="0"/>
              </a:spcAft>
              <a:buClr>
                <a:srgbClr val="3A3838"/>
              </a:buClr>
              <a:buSzPts val="1100"/>
              <a:buNone/>
              <a:defRPr sz="1100">
                <a:solidFill>
                  <a:srgbClr val="3A3838"/>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9" name="Google Shape;89;p19"/>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howMasterSp="0">
  <p:cSld name="Introduction">
    <p:spTree>
      <p:nvGrpSpPr>
        <p:cNvPr id="92" name="Shape 92"/>
        <p:cNvGrpSpPr/>
        <p:nvPr/>
      </p:nvGrpSpPr>
      <p:grpSpPr>
        <a:xfrm>
          <a:off x="0" y="0"/>
          <a:ext cx="0" cy="0"/>
          <a:chOff x="0" y="0"/>
          <a:chExt cx="0" cy="0"/>
        </a:xfrm>
      </p:grpSpPr>
      <p:sp>
        <p:nvSpPr>
          <p:cNvPr id="93" name="Google Shape;93;p20"/>
          <p:cNvSpPr txBox="1"/>
          <p:nvPr>
            <p:ph type="title"/>
          </p:nvPr>
        </p:nvSpPr>
        <p:spPr>
          <a:xfrm>
            <a:off x="4734437" y="1577040"/>
            <a:ext cx="4066663"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20"/>
          <p:cNvSpPr/>
          <p:nvPr>
            <p:ph idx="2" type="pic"/>
          </p:nvPr>
        </p:nvSpPr>
        <p:spPr>
          <a:xfrm>
            <a:off x="342900" y="857250"/>
            <a:ext cx="4114800" cy="3429000"/>
          </a:xfrm>
          <a:prstGeom prst="rect">
            <a:avLst/>
          </a:prstGeom>
          <a:solidFill>
            <a:schemeClr val="accent1"/>
          </a:solidFill>
          <a:ln>
            <a:noFill/>
          </a:ln>
        </p:spPr>
      </p:sp>
      <p:sp>
        <p:nvSpPr>
          <p:cNvPr id="95" name="Google Shape;95;p20"/>
          <p:cNvSpPr txBox="1"/>
          <p:nvPr>
            <p:ph idx="1" type="body"/>
          </p:nvPr>
        </p:nvSpPr>
        <p:spPr>
          <a:xfrm>
            <a:off x="4732020" y="2625305"/>
            <a:ext cx="3429000" cy="1416280"/>
          </a:xfrm>
          <a:prstGeom prst="rect">
            <a:avLst/>
          </a:prstGeom>
          <a:noFill/>
          <a:ln>
            <a:noFill/>
          </a:ln>
        </p:spPr>
        <p:txBody>
          <a:bodyPr anchorCtr="0" anchor="t" bIns="34275" lIns="68575" spcFirstLastPara="1" rIns="68575" wrap="square" tIns="34275">
            <a:normAutofit/>
          </a:bodyPr>
          <a:lstStyle>
            <a:lvl1pPr indent="-228600" lvl="0" marL="457200" algn="l">
              <a:lnSpc>
                <a:spcPct val="171428"/>
              </a:lnSpc>
              <a:spcBef>
                <a:spcPts val="800"/>
              </a:spcBef>
              <a:spcAft>
                <a:spcPts val="0"/>
              </a:spcAft>
              <a:buClr>
                <a:srgbClr val="757070"/>
              </a:buClr>
              <a:buSzPts val="1100"/>
              <a:buFont typeface="Arial"/>
              <a:buNone/>
              <a:defRPr sz="1100">
                <a:solidFill>
                  <a:srgbClr val="757070"/>
                </a:solidFill>
              </a:defRPr>
            </a:lvl1pPr>
            <a:lvl2pPr indent="-228600" lvl="1" marL="914400" algn="l">
              <a:lnSpc>
                <a:spcPct val="171428"/>
              </a:lnSpc>
              <a:spcBef>
                <a:spcPts val="400"/>
              </a:spcBef>
              <a:spcAft>
                <a:spcPts val="0"/>
              </a:spcAft>
              <a:buClr>
                <a:srgbClr val="757070"/>
              </a:buClr>
              <a:buSzPts val="1100"/>
              <a:buFont typeface="Arial"/>
              <a:buNone/>
              <a:defRPr sz="1100">
                <a:solidFill>
                  <a:srgbClr val="757070"/>
                </a:solidFill>
              </a:defRPr>
            </a:lvl2pPr>
            <a:lvl3pPr indent="-228600" lvl="2" marL="1371600" algn="l">
              <a:lnSpc>
                <a:spcPct val="171428"/>
              </a:lnSpc>
              <a:spcBef>
                <a:spcPts val="400"/>
              </a:spcBef>
              <a:spcAft>
                <a:spcPts val="0"/>
              </a:spcAft>
              <a:buClr>
                <a:srgbClr val="757070"/>
              </a:buClr>
              <a:buSzPts val="1100"/>
              <a:buFont typeface="Arial"/>
              <a:buNone/>
              <a:defRPr sz="1100">
                <a:solidFill>
                  <a:srgbClr val="757070"/>
                </a:solidFill>
              </a:defRPr>
            </a:lvl3pPr>
            <a:lvl4pPr indent="-228600" lvl="3" marL="1828800" algn="l">
              <a:lnSpc>
                <a:spcPct val="171428"/>
              </a:lnSpc>
              <a:spcBef>
                <a:spcPts val="400"/>
              </a:spcBef>
              <a:spcAft>
                <a:spcPts val="0"/>
              </a:spcAft>
              <a:buClr>
                <a:srgbClr val="757070"/>
              </a:buClr>
              <a:buSzPts val="1100"/>
              <a:buFont typeface="Arial"/>
              <a:buNone/>
              <a:defRPr sz="1100">
                <a:solidFill>
                  <a:srgbClr val="757070"/>
                </a:solidFill>
              </a:defRPr>
            </a:lvl4pPr>
            <a:lvl5pPr indent="-228600" lvl="4" marL="2286000" algn="l">
              <a:lnSpc>
                <a:spcPct val="171428"/>
              </a:lnSpc>
              <a:spcBef>
                <a:spcPts val="400"/>
              </a:spcBef>
              <a:spcAft>
                <a:spcPts val="0"/>
              </a:spcAft>
              <a:buClr>
                <a:srgbClr val="757070"/>
              </a:buClr>
              <a:buSzPts val="1100"/>
              <a:buFont typeface="Arial"/>
              <a:buNone/>
              <a:defRPr sz="1100">
                <a:solidFill>
                  <a:srgbClr val="757070"/>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0"/>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sp>
        <p:nvSpPr>
          <p:cNvPr id="100" name="Google Shape;100;p21"/>
          <p:cNvSpPr/>
          <p:nvPr>
            <p:ph idx="2" type="pic"/>
          </p:nvPr>
        </p:nvSpPr>
        <p:spPr>
          <a:xfrm>
            <a:off x="1143" y="-1"/>
            <a:ext cx="9141714" cy="3429000"/>
          </a:xfrm>
          <a:prstGeom prst="rect">
            <a:avLst/>
          </a:prstGeom>
          <a:solidFill>
            <a:schemeClr val="accent1"/>
          </a:solidFill>
          <a:ln>
            <a:noFill/>
          </a:ln>
        </p:spPr>
      </p:sp>
      <p:sp>
        <p:nvSpPr>
          <p:cNvPr id="101" name="Google Shape;101;p21"/>
          <p:cNvSpPr txBox="1"/>
          <p:nvPr>
            <p:ph type="ctrTitle"/>
          </p:nvPr>
        </p:nvSpPr>
        <p:spPr>
          <a:xfrm>
            <a:off x="1143000" y="3500438"/>
            <a:ext cx="6858000" cy="90913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1"/>
          <p:cNvSpPr txBox="1"/>
          <p:nvPr>
            <p:ph idx="1" type="subTitle"/>
          </p:nvPr>
        </p:nvSpPr>
        <p:spPr>
          <a:xfrm>
            <a:off x="1143000" y="4478630"/>
            <a:ext cx="6858000" cy="393596"/>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rgbClr val="757070"/>
              </a:buClr>
              <a:buSzPts val="1100"/>
              <a:buNone/>
              <a:defRPr sz="1100">
                <a:solidFill>
                  <a:srgbClr val="757070"/>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103" name="Shape 103"/>
        <p:cNvGrpSpPr/>
        <p:nvPr/>
      </p:nvGrpSpPr>
      <p:grpSpPr>
        <a:xfrm>
          <a:off x="0" y="0"/>
          <a:ext cx="0" cy="0"/>
          <a:chOff x="0" y="0"/>
          <a:chExt cx="0" cy="0"/>
        </a:xfrm>
      </p:grpSpPr>
      <p:sp>
        <p:nvSpPr>
          <p:cNvPr id="104" name="Google Shape;104;p22"/>
          <p:cNvSpPr/>
          <p:nvPr>
            <p:ph idx="2" type="pic"/>
          </p:nvPr>
        </p:nvSpPr>
        <p:spPr>
          <a:xfrm>
            <a:off x="4674368" y="709803"/>
            <a:ext cx="4114800" cy="3723894"/>
          </a:xfrm>
          <a:prstGeom prst="rect">
            <a:avLst/>
          </a:prstGeom>
          <a:solidFill>
            <a:schemeClr val="accent1"/>
          </a:solidFill>
          <a:ln>
            <a:noFill/>
          </a:ln>
        </p:spPr>
      </p:sp>
      <p:sp>
        <p:nvSpPr>
          <p:cNvPr id="105" name="Google Shape;105;p22"/>
          <p:cNvSpPr txBox="1"/>
          <p:nvPr>
            <p:ph type="title"/>
          </p:nvPr>
        </p:nvSpPr>
        <p:spPr>
          <a:xfrm>
            <a:off x="354832" y="1789938"/>
            <a:ext cx="3236976" cy="1563624"/>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AEABAB"/>
              </a:buClr>
              <a:buSzPts val="2600"/>
              <a:buFont typeface="Bodoni"/>
              <a:buNone/>
              <a:defRPr sz="2600">
                <a:solidFill>
                  <a:srgbClr val="AEABAB"/>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2"/>
          <p:cNvSpPr txBox="1"/>
          <p:nvPr>
            <p:ph idx="1" type="body"/>
          </p:nvPr>
        </p:nvSpPr>
        <p:spPr>
          <a:xfrm>
            <a:off x="342900" y="3353562"/>
            <a:ext cx="2688336" cy="478256"/>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Clr>
                <a:srgbClr val="757070"/>
              </a:buClr>
              <a:buSzPts val="1200"/>
              <a:buFont typeface="Arial"/>
              <a:buNone/>
              <a:defRPr sz="1200">
                <a:solidFill>
                  <a:srgbClr val="757070"/>
                </a:solidFill>
                <a:latin typeface="Source Sans Pro Light"/>
                <a:ea typeface="Source Sans Pro Light"/>
                <a:cs typeface="Source Sans Pro Light"/>
                <a:sym typeface="Source Sans Pro Light"/>
              </a:defRPr>
            </a:lvl1pPr>
            <a:lvl2pPr indent="-228600" lvl="1" marL="914400" algn="l">
              <a:lnSpc>
                <a:spcPct val="100000"/>
              </a:lnSpc>
              <a:spcBef>
                <a:spcPts val="400"/>
              </a:spcBef>
              <a:spcAft>
                <a:spcPts val="0"/>
              </a:spcAft>
              <a:buClr>
                <a:srgbClr val="3F3F3F"/>
              </a:buClr>
              <a:buSzPts val="1500"/>
              <a:buFont typeface="Arial"/>
              <a:buNone/>
              <a:defRPr sz="1500">
                <a:latin typeface="Bodoni"/>
                <a:ea typeface="Bodoni"/>
                <a:cs typeface="Bodoni"/>
                <a:sym typeface="Bodoni"/>
              </a:defRPr>
            </a:lvl2pPr>
            <a:lvl3pPr indent="-228600" lvl="2" marL="1371600" algn="l">
              <a:lnSpc>
                <a:spcPct val="100000"/>
              </a:lnSpc>
              <a:spcBef>
                <a:spcPts val="400"/>
              </a:spcBef>
              <a:spcAft>
                <a:spcPts val="0"/>
              </a:spcAft>
              <a:buClr>
                <a:srgbClr val="3F3F3F"/>
              </a:buClr>
              <a:buSzPts val="1500"/>
              <a:buFont typeface="Arial"/>
              <a:buNone/>
              <a:defRPr sz="1500">
                <a:latin typeface="Bodoni"/>
                <a:ea typeface="Bodoni"/>
                <a:cs typeface="Bodoni"/>
                <a:sym typeface="Bodoni"/>
              </a:defRPr>
            </a:lvl3pPr>
            <a:lvl4pPr indent="-228600" lvl="3" marL="1828800" algn="l">
              <a:lnSpc>
                <a:spcPct val="100000"/>
              </a:lnSpc>
              <a:spcBef>
                <a:spcPts val="400"/>
              </a:spcBef>
              <a:spcAft>
                <a:spcPts val="0"/>
              </a:spcAft>
              <a:buClr>
                <a:srgbClr val="3F3F3F"/>
              </a:buClr>
              <a:buSzPts val="1500"/>
              <a:buFont typeface="Arial"/>
              <a:buNone/>
              <a:defRPr sz="1500">
                <a:latin typeface="Bodoni"/>
                <a:ea typeface="Bodoni"/>
                <a:cs typeface="Bodoni"/>
                <a:sym typeface="Bodoni"/>
              </a:defRPr>
            </a:lvl4pPr>
            <a:lvl5pPr indent="-228600" lvl="4" marL="2286000" algn="l">
              <a:lnSpc>
                <a:spcPct val="100000"/>
              </a:lnSpc>
              <a:spcBef>
                <a:spcPts val="400"/>
              </a:spcBef>
              <a:spcAft>
                <a:spcPts val="0"/>
              </a:spcAft>
              <a:buClr>
                <a:srgbClr val="3F3F3F"/>
              </a:buClr>
              <a:buSzPts val="1500"/>
              <a:buFont typeface="Arial"/>
              <a:buNone/>
              <a:defRPr sz="1500">
                <a:latin typeface="Bodoni"/>
                <a:ea typeface="Bodoni"/>
                <a:cs typeface="Bodoni"/>
                <a:sym typeface="Bodon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22"/>
          <p:cNvSpPr/>
          <p:nvPr>
            <p:ph idx="3" type="pic"/>
          </p:nvPr>
        </p:nvSpPr>
        <p:spPr>
          <a:xfrm>
            <a:off x="3819906" y="1200150"/>
            <a:ext cx="1714500" cy="2743200"/>
          </a:xfrm>
          <a:prstGeom prst="rect">
            <a:avLst/>
          </a:prstGeom>
          <a:solidFill>
            <a:schemeClr val="accent1"/>
          </a:solidFill>
          <a:ln>
            <a:noFill/>
          </a:ln>
        </p:spPr>
      </p:sp>
      <p:sp>
        <p:nvSpPr>
          <p:cNvPr id="108" name="Google Shape;108;p22"/>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2"/>
          <p:cNvSpPr/>
          <p:nvPr/>
        </p:nvSpPr>
        <p:spPr>
          <a:xfrm flipH="1" rot="-8052435">
            <a:off x="1295438" y="859446"/>
            <a:ext cx="783354" cy="681408"/>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A3D3D1">
              <a:alpha val="819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option 1">
  <p:cSld name="Team option 1">
    <p:spTree>
      <p:nvGrpSpPr>
        <p:cNvPr id="112" name="Shape 112"/>
        <p:cNvGrpSpPr/>
        <p:nvPr/>
      </p:nvGrpSpPr>
      <p:grpSpPr>
        <a:xfrm>
          <a:off x="0" y="0"/>
          <a:ext cx="0" cy="0"/>
          <a:chOff x="0" y="0"/>
          <a:chExt cx="0" cy="0"/>
        </a:xfrm>
      </p:grpSpPr>
      <p:sp>
        <p:nvSpPr>
          <p:cNvPr id="113" name="Google Shape;113;p23"/>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3"/>
          <p:cNvSpPr/>
          <p:nvPr>
            <p:ph idx="2" type="pic"/>
          </p:nvPr>
        </p:nvSpPr>
        <p:spPr>
          <a:xfrm>
            <a:off x="342900" y="1354739"/>
            <a:ext cx="1714500" cy="2400300"/>
          </a:xfrm>
          <a:prstGeom prst="rect">
            <a:avLst/>
          </a:prstGeom>
          <a:solidFill>
            <a:schemeClr val="accent2"/>
          </a:solidFill>
          <a:ln>
            <a:noFill/>
          </a:ln>
        </p:spPr>
      </p:sp>
      <p:sp>
        <p:nvSpPr>
          <p:cNvPr id="115" name="Google Shape;115;p23"/>
          <p:cNvSpPr/>
          <p:nvPr>
            <p:ph idx="3" type="pic"/>
          </p:nvPr>
        </p:nvSpPr>
        <p:spPr>
          <a:xfrm>
            <a:off x="2571750" y="1354739"/>
            <a:ext cx="1714500" cy="2400300"/>
          </a:xfrm>
          <a:prstGeom prst="rect">
            <a:avLst/>
          </a:prstGeom>
          <a:solidFill>
            <a:schemeClr val="accent2"/>
          </a:solidFill>
          <a:ln>
            <a:noFill/>
          </a:ln>
        </p:spPr>
      </p:sp>
      <p:sp>
        <p:nvSpPr>
          <p:cNvPr id="116" name="Google Shape;116;p23"/>
          <p:cNvSpPr/>
          <p:nvPr>
            <p:ph idx="4" type="pic"/>
          </p:nvPr>
        </p:nvSpPr>
        <p:spPr>
          <a:xfrm>
            <a:off x="4857750" y="1354739"/>
            <a:ext cx="1714500" cy="2400300"/>
          </a:xfrm>
          <a:prstGeom prst="rect">
            <a:avLst/>
          </a:prstGeom>
          <a:solidFill>
            <a:schemeClr val="accent2"/>
          </a:solidFill>
          <a:ln>
            <a:noFill/>
          </a:ln>
        </p:spPr>
      </p:sp>
      <p:sp>
        <p:nvSpPr>
          <p:cNvPr id="117" name="Google Shape;117;p23"/>
          <p:cNvSpPr/>
          <p:nvPr>
            <p:ph idx="5" type="pic"/>
          </p:nvPr>
        </p:nvSpPr>
        <p:spPr>
          <a:xfrm>
            <a:off x="7089606" y="1354739"/>
            <a:ext cx="1714500" cy="2400300"/>
          </a:xfrm>
          <a:prstGeom prst="rect">
            <a:avLst/>
          </a:prstGeom>
          <a:solidFill>
            <a:schemeClr val="accent2"/>
          </a:solidFill>
          <a:ln>
            <a:noFill/>
          </a:ln>
        </p:spPr>
      </p:sp>
      <p:sp>
        <p:nvSpPr>
          <p:cNvPr id="118" name="Google Shape;118;p23"/>
          <p:cNvSpPr txBox="1"/>
          <p:nvPr>
            <p:ph idx="1" type="body"/>
          </p:nvPr>
        </p:nvSpPr>
        <p:spPr>
          <a:xfrm>
            <a:off x="284532" y="3902202"/>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200"/>
              <a:buNone/>
              <a:defRPr b="0" sz="12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3"/>
          <p:cNvSpPr txBox="1"/>
          <p:nvPr>
            <p:ph idx="6" type="body"/>
          </p:nvPr>
        </p:nvSpPr>
        <p:spPr>
          <a:xfrm>
            <a:off x="284532" y="4176522"/>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900"/>
              <a:buFont typeface="Arial"/>
              <a:buNone/>
              <a:defRPr sz="9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23"/>
          <p:cNvSpPr txBox="1"/>
          <p:nvPr>
            <p:ph idx="7" type="body"/>
          </p:nvPr>
        </p:nvSpPr>
        <p:spPr>
          <a:xfrm>
            <a:off x="2513381" y="3902202"/>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200"/>
              <a:buNone/>
              <a:defRPr b="0" sz="12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3"/>
          <p:cNvSpPr txBox="1"/>
          <p:nvPr>
            <p:ph idx="8" type="body"/>
          </p:nvPr>
        </p:nvSpPr>
        <p:spPr>
          <a:xfrm>
            <a:off x="2513381" y="4176522"/>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900"/>
              <a:buFont typeface="Arial"/>
              <a:buNone/>
              <a:defRPr sz="9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3"/>
          <p:cNvSpPr txBox="1"/>
          <p:nvPr>
            <p:ph idx="9" type="body"/>
          </p:nvPr>
        </p:nvSpPr>
        <p:spPr>
          <a:xfrm>
            <a:off x="4799382" y="3902202"/>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200"/>
              <a:buNone/>
              <a:defRPr b="0" sz="12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3"/>
          <p:cNvSpPr txBox="1"/>
          <p:nvPr>
            <p:ph idx="13" type="body"/>
          </p:nvPr>
        </p:nvSpPr>
        <p:spPr>
          <a:xfrm>
            <a:off x="4799381" y="4176522"/>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900"/>
              <a:buFont typeface="Arial"/>
              <a:buNone/>
              <a:defRPr sz="9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3"/>
          <p:cNvSpPr txBox="1"/>
          <p:nvPr>
            <p:ph idx="14" type="body"/>
          </p:nvPr>
        </p:nvSpPr>
        <p:spPr>
          <a:xfrm>
            <a:off x="7031239" y="3902202"/>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200"/>
              <a:buNone/>
              <a:defRPr b="0" sz="12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3"/>
          <p:cNvSpPr txBox="1"/>
          <p:nvPr>
            <p:ph idx="15" type="body"/>
          </p:nvPr>
        </p:nvSpPr>
        <p:spPr>
          <a:xfrm>
            <a:off x="7031238" y="4176522"/>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900"/>
              <a:buFont typeface="Arial"/>
              <a:buNone/>
              <a:defRPr sz="9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3"/>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option 2">
  <p:cSld name="Team option 2">
    <p:spTree>
      <p:nvGrpSpPr>
        <p:cNvPr id="129" name="Shape 129"/>
        <p:cNvGrpSpPr/>
        <p:nvPr/>
      </p:nvGrpSpPr>
      <p:grpSpPr>
        <a:xfrm>
          <a:off x="0" y="0"/>
          <a:ext cx="0" cy="0"/>
          <a:chOff x="0" y="0"/>
          <a:chExt cx="0" cy="0"/>
        </a:xfrm>
      </p:grpSpPr>
      <p:sp>
        <p:nvSpPr>
          <p:cNvPr id="130" name="Google Shape;130;p24"/>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4"/>
          <p:cNvSpPr/>
          <p:nvPr>
            <p:ph idx="2" type="pic"/>
          </p:nvPr>
        </p:nvSpPr>
        <p:spPr>
          <a:xfrm>
            <a:off x="357942" y="1291565"/>
            <a:ext cx="1714500" cy="1028700"/>
          </a:xfrm>
          <a:prstGeom prst="rect">
            <a:avLst/>
          </a:prstGeom>
          <a:solidFill>
            <a:schemeClr val="accent2"/>
          </a:solidFill>
          <a:ln>
            <a:noFill/>
          </a:ln>
        </p:spPr>
      </p:sp>
      <p:sp>
        <p:nvSpPr>
          <p:cNvPr id="132" name="Google Shape;132;p24"/>
          <p:cNvSpPr/>
          <p:nvPr>
            <p:ph idx="3" type="pic"/>
          </p:nvPr>
        </p:nvSpPr>
        <p:spPr>
          <a:xfrm>
            <a:off x="2571750" y="1291565"/>
            <a:ext cx="1714500" cy="1028700"/>
          </a:xfrm>
          <a:prstGeom prst="rect">
            <a:avLst/>
          </a:prstGeom>
          <a:solidFill>
            <a:schemeClr val="accent2"/>
          </a:solidFill>
          <a:ln>
            <a:noFill/>
          </a:ln>
        </p:spPr>
      </p:sp>
      <p:sp>
        <p:nvSpPr>
          <p:cNvPr id="133" name="Google Shape;133;p24"/>
          <p:cNvSpPr/>
          <p:nvPr>
            <p:ph idx="4" type="pic"/>
          </p:nvPr>
        </p:nvSpPr>
        <p:spPr>
          <a:xfrm>
            <a:off x="4857750" y="1291565"/>
            <a:ext cx="1714500" cy="1028700"/>
          </a:xfrm>
          <a:prstGeom prst="rect">
            <a:avLst/>
          </a:prstGeom>
          <a:solidFill>
            <a:schemeClr val="accent2"/>
          </a:solidFill>
          <a:ln>
            <a:noFill/>
          </a:ln>
        </p:spPr>
      </p:sp>
      <p:sp>
        <p:nvSpPr>
          <p:cNvPr id="134" name="Google Shape;134;p24"/>
          <p:cNvSpPr/>
          <p:nvPr>
            <p:ph idx="5" type="pic"/>
          </p:nvPr>
        </p:nvSpPr>
        <p:spPr>
          <a:xfrm>
            <a:off x="7080582" y="1291565"/>
            <a:ext cx="1714500" cy="1028700"/>
          </a:xfrm>
          <a:prstGeom prst="rect">
            <a:avLst/>
          </a:prstGeom>
          <a:solidFill>
            <a:schemeClr val="accent2"/>
          </a:solidFill>
          <a:ln>
            <a:noFill/>
          </a:ln>
        </p:spPr>
      </p:sp>
      <p:sp>
        <p:nvSpPr>
          <p:cNvPr id="135" name="Google Shape;135;p24"/>
          <p:cNvSpPr txBox="1"/>
          <p:nvPr>
            <p:ph idx="1" type="body"/>
          </p:nvPr>
        </p:nvSpPr>
        <p:spPr>
          <a:xfrm>
            <a:off x="284983" y="2409938"/>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4"/>
          <p:cNvSpPr txBox="1"/>
          <p:nvPr>
            <p:ph idx="6" type="body"/>
          </p:nvPr>
        </p:nvSpPr>
        <p:spPr>
          <a:xfrm>
            <a:off x="284982" y="263921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4"/>
          <p:cNvSpPr txBox="1"/>
          <p:nvPr>
            <p:ph idx="7" type="body"/>
          </p:nvPr>
        </p:nvSpPr>
        <p:spPr>
          <a:xfrm>
            <a:off x="2498789" y="2409938"/>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4"/>
          <p:cNvSpPr txBox="1"/>
          <p:nvPr>
            <p:ph idx="8" type="body"/>
          </p:nvPr>
        </p:nvSpPr>
        <p:spPr>
          <a:xfrm>
            <a:off x="2498789" y="263921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4"/>
          <p:cNvSpPr txBox="1"/>
          <p:nvPr>
            <p:ph idx="9" type="body"/>
          </p:nvPr>
        </p:nvSpPr>
        <p:spPr>
          <a:xfrm>
            <a:off x="4784790" y="2409938"/>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4"/>
          <p:cNvSpPr txBox="1"/>
          <p:nvPr>
            <p:ph idx="13" type="body"/>
          </p:nvPr>
        </p:nvSpPr>
        <p:spPr>
          <a:xfrm>
            <a:off x="4784789" y="263921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4"/>
          <p:cNvSpPr txBox="1"/>
          <p:nvPr>
            <p:ph idx="14" type="body"/>
          </p:nvPr>
        </p:nvSpPr>
        <p:spPr>
          <a:xfrm>
            <a:off x="7007623" y="2409938"/>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4"/>
          <p:cNvSpPr txBox="1"/>
          <p:nvPr>
            <p:ph idx="15" type="body"/>
          </p:nvPr>
        </p:nvSpPr>
        <p:spPr>
          <a:xfrm>
            <a:off x="7007622" y="263921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4"/>
          <p:cNvSpPr/>
          <p:nvPr>
            <p:ph idx="16" type="pic"/>
          </p:nvPr>
        </p:nvSpPr>
        <p:spPr>
          <a:xfrm>
            <a:off x="372978" y="3057205"/>
            <a:ext cx="1714500" cy="1028700"/>
          </a:xfrm>
          <a:prstGeom prst="rect">
            <a:avLst/>
          </a:prstGeom>
          <a:solidFill>
            <a:schemeClr val="accent2"/>
          </a:solidFill>
          <a:ln>
            <a:noFill/>
          </a:ln>
        </p:spPr>
      </p:sp>
      <p:sp>
        <p:nvSpPr>
          <p:cNvPr id="144" name="Google Shape;144;p24"/>
          <p:cNvSpPr/>
          <p:nvPr>
            <p:ph idx="17" type="pic"/>
          </p:nvPr>
        </p:nvSpPr>
        <p:spPr>
          <a:xfrm>
            <a:off x="2586786" y="3057205"/>
            <a:ext cx="1714500" cy="1028700"/>
          </a:xfrm>
          <a:prstGeom prst="rect">
            <a:avLst/>
          </a:prstGeom>
          <a:solidFill>
            <a:schemeClr val="accent2"/>
          </a:solidFill>
          <a:ln>
            <a:noFill/>
          </a:ln>
        </p:spPr>
      </p:sp>
      <p:sp>
        <p:nvSpPr>
          <p:cNvPr id="145" name="Google Shape;145;p24"/>
          <p:cNvSpPr/>
          <p:nvPr>
            <p:ph idx="18" type="pic"/>
          </p:nvPr>
        </p:nvSpPr>
        <p:spPr>
          <a:xfrm>
            <a:off x="4872786" y="3057205"/>
            <a:ext cx="1714500" cy="1028700"/>
          </a:xfrm>
          <a:prstGeom prst="rect">
            <a:avLst/>
          </a:prstGeom>
          <a:solidFill>
            <a:schemeClr val="accent2"/>
          </a:solidFill>
          <a:ln>
            <a:noFill/>
          </a:ln>
        </p:spPr>
      </p:sp>
      <p:sp>
        <p:nvSpPr>
          <p:cNvPr id="146" name="Google Shape;146;p24"/>
          <p:cNvSpPr/>
          <p:nvPr>
            <p:ph idx="19" type="pic"/>
          </p:nvPr>
        </p:nvSpPr>
        <p:spPr>
          <a:xfrm>
            <a:off x="7095618" y="3057205"/>
            <a:ext cx="1714500" cy="1028700"/>
          </a:xfrm>
          <a:prstGeom prst="rect">
            <a:avLst/>
          </a:prstGeom>
          <a:solidFill>
            <a:schemeClr val="accent2"/>
          </a:solidFill>
          <a:ln>
            <a:noFill/>
          </a:ln>
        </p:spPr>
      </p:sp>
      <p:sp>
        <p:nvSpPr>
          <p:cNvPr id="147" name="Google Shape;147;p24"/>
          <p:cNvSpPr txBox="1"/>
          <p:nvPr>
            <p:ph idx="20" type="body"/>
          </p:nvPr>
        </p:nvSpPr>
        <p:spPr>
          <a:xfrm>
            <a:off x="300019" y="4175579"/>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24"/>
          <p:cNvSpPr txBox="1"/>
          <p:nvPr>
            <p:ph idx="21" type="body"/>
          </p:nvPr>
        </p:nvSpPr>
        <p:spPr>
          <a:xfrm>
            <a:off x="300018" y="440485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4"/>
          <p:cNvSpPr txBox="1"/>
          <p:nvPr>
            <p:ph idx="22" type="body"/>
          </p:nvPr>
        </p:nvSpPr>
        <p:spPr>
          <a:xfrm>
            <a:off x="2513825" y="4175579"/>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24"/>
          <p:cNvSpPr txBox="1"/>
          <p:nvPr>
            <p:ph idx="23" type="body"/>
          </p:nvPr>
        </p:nvSpPr>
        <p:spPr>
          <a:xfrm>
            <a:off x="2513825" y="440485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24"/>
          <p:cNvSpPr txBox="1"/>
          <p:nvPr>
            <p:ph idx="24" type="body"/>
          </p:nvPr>
        </p:nvSpPr>
        <p:spPr>
          <a:xfrm>
            <a:off x="4799826" y="4175579"/>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24"/>
          <p:cNvSpPr txBox="1"/>
          <p:nvPr>
            <p:ph idx="25" type="body"/>
          </p:nvPr>
        </p:nvSpPr>
        <p:spPr>
          <a:xfrm>
            <a:off x="4799825" y="440485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24"/>
          <p:cNvSpPr txBox="1"/>
          <p:nvPr>
            <p:ph idx="26" type="body"/>
          </p:nvPr>
        </p:nvSpPr>
        <p:spPr>
          <a:xfrm>
            <a:off x="7022659" y="4175579"/>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24"/>
          <p:cNvSpPr txBox="1"/>
          <p:nvPr>
            <p:ph idx="27" type="body"/>
          </p:nvPr>
        </p:nvSpPr>
        <p:spPr>
          <a:xfrm>
            <a:off x="7022658" y="440485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24"/>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8" name="Shape 158"/>
        <p:cNvGrpSpPr/>
        <p:nvPr/>
      </p:nvGrpSpPr>
      <p:grpSpPr>
        <a:xfrm>
          <a:off x="0" y="0"/>
          <a:ext cx="0" cy="0"/>
          <a:chOff x="0" y="0"/>
          <a:chExt cx="0" cy="0"/>
        </a:xfrm>
      </p:grpSpPr>
      <p:sp>
        <p:nvSpPr>
          <p:cNvPr id="159" name="Google Shape;159;p25"/>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F7F7F"/>
              </a:buClr>
              <a:buSzPts val="2700"/>
              <a:buFont typeface="Bodoni"/>
              <a:buNone/>
              <a:defRPr sz="2700">
                <a:solidFill>
                  <a:srgbClr val="7F7F7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5"/>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63" name="Shape 163"/>
        <p:cNvGrpSpPr/>
        <p:nvPr/>
      </p:nvGrpSpPr>
      <p:grpSpPr>
        <a:xfrm>
          <a:off x="0" y="0"/>
          <a:ext cx="0" cy="0"/>
          <a:chOff x="0" y="0"/>
          <a:chExt cx="0" cy="0"/>
        </a:xfrm>
      </p:grpSpPr>
      <p:sp>
        <p:nvSpPr>
          <p:cNvPr id="164" name="Google Shape;164;p26"/>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5" name="Google Shape;165;p26"/>
          <p:cNvSpPr txBox="1"/>
          <p:nvPr>
            <p:ph idx="1" type="body"/>
          </p:nvPr>
        </p:nvSpPr>
        <p:spPr>
          <a:xfrm>
            <a:off x="342900" y="1369219"/>
            <a:ext cx="8572500" cy="3263504"/>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757070"/>
              </a:buClr>
              <a:buSzPts val="1100"/>
              <a:buChar char="•"/>
              <a:defRPr>
                <a:solidFill>
                  <a:srgbClr val="757070"/>
                </a:solidFill>
              </a:defRPr>
            </a:lvl1pPr>
            <a:lvl2pPr indent="-298450" lvl="1" marL="914400" algn="l">
              <a:lnSpc>
                <a:spcPct val="90000"/>
              </a:lnSpc>
              <a:spcBef>
                <a:spcPts val="400"/>
              </a:spcBef>
              <a:spcAft>
                <a:spcPts val="0"/>
              </a:spcAft>
              <a:buClr>
                <a:srgbClr val="757070"/>
              </a:buClr>
              <a:buSzPts val="1100"/>
              <a:buChar char="•"/>
              <a:defRPr>
                <a:solidFill>
                  <a:srgbClr val="757070"/>
                </a:solidFill>
              </a:defRPr>
            </a:lvl2pPr>
            <a:lvl3pPr indent="-298450" lvl="2" marL="1371600" algn="l">
              <a:lnSpc>
                <a:spcPct val="90000"/>
              </a:lnSpc>
              <a:spcBef>
                <a:spcPts val="400"/>
              </a:spcBef>
              <a:spcAft>
                <a:spcPts val="0"/>
              </a:spcAft>
              <a:buClr>
                <a:srgbClr val="757070"/>
              </a:buClr>
              <a:buSzPts val="1100"/>
              <a:buChar char="•"/>
              <a:defRPr>
                <a:solidFill>
                  <a:srgbClr val="757070"/>
                </a:solidFill>
              </a:defRPr>
            </a:lvl3pPr>
            <a:lvl4pPr indent="-298450" lvl="3" marL="1828800" algn="l">
              <a:lnSpc>
                <a:spcPct val="90000"/>
              </a:lnSpc>
              <a:spcBef>
                <a:spcPts val="400"/>
              </a:spcBef>
              <a:spcAft>
                <a:spcPts val="0"/>
              </a:spcAft>
              <a:buClr>
                <a:srgbClr val="757070"/>
              </a:buClr>
              <a:buSzPts val="1100"/>
              <a:buChar char="•"/>
              <a:defRPr>
                <a:solidFill>
                  <a:srgbClr val="757070"/>
                </a:solidFill>
              </a:defRPr>
            </a:lvl4pPr>
            <a:lvl5pPr indent="-298450" lvl="4" marL="2286000" algn="l">
              <a:lnSpc>
                <a:spcPct val="90000"/>
              </a:lnSpc>
              <a:spcBef>
                <a:spcPts val="400"/>
              </a:spcBef>
              <a:spcAft>
                <a:spcPts val="0"/>
              </a:spcAft>
              <a:buClr>
                <a:srgbClr val="757070"/>
              </a:buClr>
              <a:buSzPts val="1100"/>
              <a:buChar char="•"/>
              <a:defRPr>
                <a:solidFill>
                  <a:srgbClr val="757070"/>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 name="Google Shape;166;p26"/>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9" name="Shape 169"/>
        <p:cNvGrpSpPr/>
        <p:nvPr/>
      </p:nvGrpSpPr>
      <p:grpSpPr>
        <a:xfrm>
          <a:off x="0" y="0"/>
          <a:ext cx="0" cy="0"/>
          <a:chOff x="0" y="0"/>
          <a:chExt cx="0" cy="0"/>
        </a:xfrm>
      </p:grpSpPr>
      <p:sp>
        <p:nvSpPr>
          <p:cNvPr id="170" name="Google Shape;170;p27"/>
          <p:cNvSpPr/>
          <p:nvPr/>
        </p:nvSpPr>
        <p:spPr>
          <a:xfrm>
            <a:off x="4564856" y="1261872"/>
            <a:ext cx="4229100" cy="3429000"/>
          </a:xfrm>
          <a:prstGeom prst="rect">
            <a:avLst/>
          </a:prstGeom>
          <a:solidFill>
            <a:schemeClr val="accent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71" name="Google Shape;171;p27"/>
          <p:cNvSpPr/>
          <p:nvPr/>
        </p:nvSpPr>
        <p:spPr>
          <a:xfrm>
            <a:off x="342900" y="1260872"/>
            <a:ext cx="4229100" cy="3429000"/>
          </a:xfrm>
          <a:prstGeom prst="rect">
            <a:avLst/>
          </a:prstGeom>
          <a:solidFill>
            <a:schemeClr val="accent2">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72" name="Google Shape;172;p27"/>
          <p:cNvSpPr txBox="1"/>
          <p:nvPr>
            <p:ph type="title"/>
          </p:nvPr>
        </p:nvSpPr>
        <p:spPr>
          <a:xfrm>
            <a:off x="34290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F7F7F"/>
              </a:buClr>
              <a:buSzPts val="2700"/>
              <a:buFont typeface="Bodon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27"/>
          <p:cNvSpPr txBox="1"/>
          <p:nvPr>
            <p:ph idx="1" type="body"/>
          </p:nvPr>
        </p:nvSpPr>
        <p:spPr>
          <a:xfrm>
            <a:off x="967230" y="1383194"/>
            <a:ext cx="2743200" cy="61793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b="0" sz="15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4" name="Google Shape;174;p27"/>
          <p:cNvSpPr txBox="1"/>
          <p:nvPr>
            <p:ph idx="2" type="body"/>
          </p:nvPr>
        </p:nvSpPr>
        <p:spPr>
          <a:xfrm>
            <a:off x="967230" y="2001128"/>
            <a:ext cx="2743200" cy="2763441"/>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3F3F3F"/>
              </a:buClr>
              <a:buSzPts val="1100"/>
              <a:buChar char="•"/>
              <a:defRPr sz="1100"/>
            </a:lvl1pPr>
            <a:lvl2pPr indent="-298450" lvl="1" marL="914400" algn="l">
              <a:lnSpc>
                <a:spcPct val="90000"/>
              </a:lnSpc>
              <a:spcBef>
                <a:spcPts val="400"/>
              </a:spcBef>
              <a:spcAft>
                <a:spcPts val="0"/>
              </a:spcAft>
              <a:buClr>
                <a:srgbClr val="3F3F3F"/>
              </a:buClr>
              <a:buSzPts val="1100"/>
              <a:buChar char="•"/>
              <a:defRPr sz="1100"/>
            </a:lvl2pPr>
            <a:lvl3pPr indent="-298450" lvl="2" marL="1371600" algn="l">
              <a:lnSpc>
                <a:spcPct val="90000"/>
              </a:lnSpc>
              <a:spcBef>
                <a:spcPts val="400"/>
              </a:spcBef>
              <a:spcAft>
                <a:spcPts val="0"/>
              </a:spcAft>
              <a:buClr>
                <a:srgbClr val="3F3F3F"/>
              </a:buClr>
              <a:buSzPts val="1100"/>
              <a:buChar char="•"/>
              <a:defRPr sz="1100"/>
            </a:lvl3pPr>
            <a:lvl4pPr indent="-298450" lvl="3" marL="1828800" algn="l">
              <a:lnSpc>
                <a:spcPct val="90000"/>
              </a:lnSpc>
              <a:spcBef>
                <a:spcPts val="400"/>
              </a:spcBef>
              <a:spcAft>
                <a:spcPts val="0"/>
              </a:spcAft>
              <a:buClr>
                <a:srgbClr val="3F3F3F"/>
              </a:buClr>
              <a:buSzPts val="1100"/>
              <a:buChar char="•"/>
              <a:defRPr sz="1100"/>
            </a:lvl4pPr>
            <a:lvl5pPr indent="-298450" lvl="4" marL="2286000" algn="l">
              <a:lnSpc>
                <a:spcPct val="90000"/>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27"/>
          <p:cNvSpPr txBox="1"/>
          <p:nvPr>
            <p:ph idx="3" type="body"/>
          </p:nvPr>
        </p:nvSpPr>
        <p:spPr>
          <a:xfrm>
            <a:off x="5085100" y="1356122"/>
            <a:ext cx="3527881" cy="61793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b="0" sz="15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6" name="Google Shape;176;p27"/>
          <p:cNvSpPr txBox="1"/>
          <p:nvPr>
            <p:ph idx="4" type="body"/>
          </p:nvPr>
        </p:nvSpPr>
        <p:spPr>
          <a:xfrm>
            <a:off x="5085100" y="1974056"/>
            <a:ext cx="2743200" cy="2763441"/>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3F3F3F"/>
              </a:buClr>
              <a:buSzPts val="1100"/>
              <a:buChar char="•"/>
              <a:defRPr sz="1100"/>
            </a:lvl1pPr>
            <a:lvl2pPr indent="-298450" lvl="1" marL="914400" algn="l">
              <a:lnSpc>
                <a:spcPct val="90000"/>
              </a:lnSpc>
              <a:spcBef>
                <a:spcPts val="400"/>
              </a:spcBef>
              <a:spcAft>
                <a:spcPts val="0"/>
              </a:spcAft>
              <a:buClr>
                <a:srgbClr val="3F3F3F"/>
              </a:buClr>
              <a:buSzPts val="1100"/>
              <a:buChar char="•"/>
              <a:defRPr sz="1100"/>
            </a:lvl2pPr>
            <a:lvl3pPr indent="-298450" lvl="2" marL="1371600" algn="l">
              <a:lnSpc>
                <a:spcPct val="90000"/>
              </a:lnSpc>
              <a:spcBef>
                <a:spcPts val="400"/>
              </a:spcBef>
              <a:spcAft>
                <a:spcPts val="0"/>
              </a:spcAft>
              <a:buClr>
                <a:srgbClr val="3F3F3F"/>
              </a:buClr>
              <a:buSzPts val="1100"/>
              <a:buChar char="•"/>
              <a:defRPr sz="1100"/>
            </a:lvl3pPr>
            <a:lvl4pPr indent="-298450" lvl="3" marL="1828800" algn="l">
              <a:lnSpc>
                <a:spcPct val="90000"/>
              </a:lnSpc>
              <a:spcBef>
                <a:spcPts val="400"/>
              </a:spcBef>
              <a:spcAft>
                <a:spcPts val="0"/>
              </a:spcAft>
              <a:buClr>
                <a:srgbClr val="3F3F3F"/>
              </a:buClr>
              <a:buSzPts val="1100"/>
              <a:buChar char="•"/>
              <a:defRPr sz="1100"/>
            </a:lvl4pPr>
            <a:lvl5pPr indent="-298450" lvl="4" marL="2286000" algn="l">
              <a:lnSpc>
                <a:spcPct val="90000"/>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27"/>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180" name="Shape 180"/>
        <p:cNvGrpSpPr/>
        <p:nvPr/>
      </p:nvGrpSpPr>
      <p:grpSpPr>
        <a:xfrm>
          <a:off x="0" y="0"/>
          <a:ext cx="0" cy="0"/>
          <a:chOff x="0" y="0"/>
          <a:chExt cx="0" cy="0"/>
        </a:xfrm>
      </p:grpSpPr>
      <p:sp>
        <p:nvSpPr>
          <p:cNvPr id="181" name="Google Shape;181;p28"/>
          <p:cNvSpPr/>
          <p:nvPr/>
        </p:nvSpPr>
        <p:spPr>
          <a:xfrm>
            <a:off x="5969034" y="1260872"/>
            <a:ext cx="2811780" cy="3429000"/>
          </a:xfrm>
          <a:prstGeom prst="rect">
            <a:avLst/>
          </a:prstGeom>
          <a:solidFill>
            <a:schemeClr val="accent2">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82" name="Google Shape;182;p28"/>
          <p:cNvSpPr/>
          <p:nvPr/>
        </p:nvSpPr>
        <p:spPr>
          <a:xfrm>
            <a:off x="3158323" y="1261872"/>
            <a:ext cx="2811780" cy="3429000"/>
          </a:xfrm>
          <a:prstGeom prst="rect">
            <a:avLst/>
          </a:prstGeom>
          <a:solidFill>
            <a:schemeClr val="accent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83" name="Google Shape;183;p28"/>
          <p:cNvSpPr/>
          <p:nvPr/>
        </p:nvSpPr>
        <p:spPr>
          <a:xfrm>
            <a:off x="347382" y="1260872"/>
            <a:ext cx="2811780" cy="3429000"/>
          </a:xfrm>
          <a:prstGeom prst="rect">
            <a:avLst/>
          </a:prstGeom>
          <a:solidFill>
            <a:schemeClr val="accent2">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84" name="Google Shape;184;p28"/>
          <p:cNvSpPr txBox="1"/>
          <p:nvPr>
            <p:ph type="title"/>
          </p:nvPr>
        </p:nvSpPr>
        <p:spPr>
          <a:xfrm>
            <a:off x="34290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F7F7F"/>
              </a:buClr>
              <a:buSzPts val="2700"/>
              <a:buFont typeface="Bodon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5" name="Google Shape;185;p28"/>
          <p:cNvSpPr txBox="1"/>
          <p:nvPr>
            <p:ph idx="1" type="body"/>
          </p:nvPr>
        </p:nvSpPr>
        <p:spPr>
          <a:xfrm>
            <a:off x="629841" y="1475185"/>
            <a:ext cx="222885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2"/>
              </a:buClr>
              <a:buSzPts val="1400"/>
              <a:buNone/>
              <a:defRPr b="0" sz="14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6" name="Google Shape;186;p28"/>
          <p:cNvSpPr txBox="1"/>
          <p:nvPr>
            <p:ph idx="2" type="body"/>
          </p:nvPr>
        </p:nvSpPr>
        <p:spPr>
          <a:xfrm>
            <a:off x="629841" y="2093119"/>
            <a:ext cx="2228850" cy="2436019"/>
          </a:xfrm>
          <a:prstGeom prst="rect">
            <a:avLst/>
          </a:prstGeom>
          <a:noFill/>
          <a:ln>
            <a:noFill/>
          </a:ln>
        </p:spPr>
        <p:txBody>
          <a:bodyPr anchorCtr="0" anchor="t" bIns="34275" lIns="68575" spcFirstLastPara="1" rIns="68575" wrap="square" tIns="34275">
            <a:normAutofit/>
          </a:bodyPr>
          <a:lstStyle>
            <a:lvl1pPr indent="-298450" lvl="0" marL="457200" algn="l">
              <a:lnSpc>
                <a:spcPct val="142857"/>
              </a:lnSpc>
              <a:spcBef>
                <a:spcPts val="800"/>
              </a:spcBef>
              <a:spcAft>
                <a:spcPts val="0"/>
              </a:spcAft>
              <a:buClr>
                <a:srgbClr val="3F3F3F"/>
              </a:buClr>
              <a:buSzPts val="1100"/>
              <a:buChar char="•"/>
              <a:defRPr sz="1100"/>
            </a:lvl1pPr>
            <a:lvl2pPr indent="-298450" lvl="1" marL="914400" algn="l">
              <a:lnSpc>
                <a:spcPct val="142857"/>
              </a:lnSpc>
              <a:spcBef>
                <a:spcPts val="400"/>
              </a:spcBef>
              <a:spcAft>
                <a:spcPts val="0"/>
              </a:spcAft>
              <a:buClr>
                <a:srgbClr val="3F3F3F"/>
              </a:buClr>
              <a:buSzPts val="1100"/>
              <a:buChar char="•"/>
              <a:defRPr sz="1100"/>
            </a:lvl2pPr>
            <a:lvl3pPr indent="-298450" lvl="2" marL="1371600" algn="l">
              <a:lnSpc>
                <a:spcPct val="142857"/>
              </a:lnSpc>
              <a:spcBef>
                <a:spcPts val="400"/>
              </a:spcBef>
              <a:spcAft>
                <a:spcPts val="0"/>
              </a:spcAft>
              <a:buClr>
                <a:srgbClr val="3F3F3F"/>
              </a:buClr>
              <a:buSzPts val="1100"/>
              <a:buChar char="•"/>
              <a:defRPr sz="1100"/>
            </a:lvl3pPr>
            <a:lvl4pPr indent="-298450" lvl="3" marL="1828800" algn="l">
              <a:lnSpc>
                <a:spcPct val="142857"/>
              </a:lnSpc>
              <a:spcBef>
                <a:spcPts val="400"/>
              </a:spcBef>
              <a:spcAft>
                <a:spcPts val="0"/>
              </a:spcAft>
              <a:buClr>
                <a:srgbClr val="3F3F3F"/>
              </a:buClr>
              <a:buSzPts val="1100"/>
              <a:buChar char="•"/>
              <a:defRPr sz="1100"/>
            </a:lvl4pPr>
            <a:lvl5pPr indent="-298450" lvl="4" marL="2286000" algn="l">
              <a:lnSpc>
                <a:spcPct val="142857"/>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8"/>
          <p:cNvSpPr txBox="1"/>
          <p:nvPr>
            <p:ph idx="3" type="body"/>
          </p:nvPr>
        </p:nvSpPr>
        <p:spPr>
          <a:xfrm>
            <a:off x="3457641" y="1475185"/>
            <a:ext cx="222885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2"/>
              </a:buClr>
              <a:buSzPts val="1400"/>
              <a:buNone/>
              <a:defRPr b="0" sz="14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8" name="Google Shape;188;p28"/>
          <p:cNvSpPr txBox="1"/>
          <p:nvPr>
            <p:ph idx="4" type="body"/>
          </p:nvPr>
        </p:nvSpPr>
        <p:spPr>
          <a:xfrm>
            <a:off x="3457641" y="2093119"/>
            <a:ext cx="2228850" cy="2434590"/>
          </a:xfrm>
          <a:prstGeom prst="rect">
            <a:avLst/>
          </a:prstGeom>
          <a:noFill/>
          <a:ln>
            <a:noFill/>
          </a:ln>
        </p:spPr>
        <p:txBody>
          <a:bodyPr anchorCtr="0" anchor="t" bIns="34275" lIns="68575" spcFirstLastPara="1" rIns="68575" wrap="square" tIns="34275">
            <a:normAutofit/>
          </a:bodyPr>
          <a:lstStyle>
            <a:lvl1pPr indent="-298450" lvl="0" marL="457200" algn="l">
              <a:lnSpc>
                <a:spcPct val="142857"/>
              </a:lnSpc>
              <a:spcBef>
                <a:spcPts val="800"/>
              </a:spcBef>
              <a:spcAft>
                <a:spcPts val="0"/>
              </a:spcAft>
              <a:buClr>
                <a:srgbClr val="3F3F3F"/>
              </a:buClr>
              <a:buSzPts val="1100"/>
              <a:buChar char="•"/>
              <a:defRPr sz="1100"/>
            </a:lvl1pPr>
            <a:lvl2pPr indent="-298450" lvl="1" marL="914400" algn="l">
              <a:lnSpc>
                <a:spcPct val="142857"/>
              </a:lnSpc>
              <a:spcBef>
                <a:spcPts val="400"/>
              </a:spcBef>
              <a:spcAft>
                <a:spcPts val="0"/>
              </a:spcAft>
              <a:buClr>
                <a:srgbClr val="3F3F3F"/>
              </a:buClr>
              <a:buSzPts val="1100"/>
              <a:buChar char="•"/>
              <a:defRPr sz="1100"/>
            </a:lvl2pPr>
            <a:lvl3pPr indent="-298450" lvl="2" marL="1371600" algn="l">
              <a:lnSpc>
                <a:spcPct val="142857"/>
              </a:lnSpc>
              <a:spcBef>
                <a:spcPts val="400"/>
              </a:spcBef>
              <a:spcAft>
                <a:spcPts val="0"/>
              </a:spcAft>
              <a:buClr>
                <a:srgbClr val="3F3F3F"/>
              </a:buClr>
              <a:buSzPts val="1100"/>
              <a:buChar char="•"/>
              <a:defRPr sz="1100"/>
            </a:lvl3pPr>
            <a:lvl4pPr indent="-298450" lvl="3" marL="1828800" algn="l">
              <a:lnSpc>
                <a:spcPct val="142857"/>
              </a:lnSpc>
              <a:spcBef>
                <a:spcPts val="400"/>
              </a:spcBef>
              <a:spcAft>
                <a:spcPts val="0"/>
              </a:spcAft>
              <a:buClr>
                <a:srgbClr val="3F3F3F"/>
              </a:buClr>
              <a:buSzPts val="1100"/>
              <a:buChar char="•"/>
              <a:defRPr sz="1100"/>
            </a:lvl4pPr>
            <a:lvl5pPr indent="-298450" lvl="4" marL="2286000" algn="l">
              <a:lnSpc>
                <a:spcPct val="142857"/>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9" name="Google Shape;189;p28"/>
          <p:cNvSpPr txBox="1"/>
          <p:nvPr>
            <p:ph idx="5" type="body"/>
          </p:nvPr>
        </p:nvSpPr>
        <p:spPr>
          <a:xfrm>
            <a:off x="6322601" y="1482329"/>
            <a:ext cx="222885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2"/>
              </a:buClr>
              <a:buSzPts val="1400"/>
              <a:buNone/>
              <a:defRPr b="0" sz="14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90" name="Google Shape;190;p28"/>
          <p:cNvSpPr txBox="1"/>
          <p:nvPr>
            <p:ph idx="6" type="body"/>
          </p:nvPr>
        </p:nvSpPr>
        <p:spPr>
          <a:xfrm>
            <a:off x="6322601" y="2100262"/>
            <a:ext cx="2228850" cy="2434590"/>
          </a:xfrm>
          <a:prstGeom prst="rect">
            <a:avLst/>
          </a:prstGeom>
          <a:noFill/>
          <a:ln>
            <a:noFill/>
          </a:ln>
        </p:spPr>
        <p:txBody>
          <a:bodyPr anchorCtr="0" anchor="t" bIns="34275" lIns="68575" spcFirstLastPara="1" rIns="68575" wrap="square" tIns="34275">
            <a:normAutofit/>
          </a:bodyPr>
          <a:lstStyle>
            <a:lvl1pPr indent="-298450" lvl="0" marL="457200" algn="l">
              <a:lnSpc>
                <a:spcPct val="142857"/>
              </a:lnSpc>
              <a:spcBef>
                <a:spcPts val="800"/>
              </a:spcBef>
              <a:spcAft>
                <a:spcPts val="0"/>
              </a:spcAft>
              <a:buClr>
                <a:srgbClr val="3F3F3F"/>
              </a:buClr>
              <a:buSzPts val="1100"/>
              <a:buChar char="•"/>
              <a:defRPr sz="1100"/>
            </a:lvl1pPr>
            <a:lvl2pPr indent="-298450" lvl="1" marL="914400" algn="l">
              <a:lnSpc>
                <a:spcPct val="142857"/>
              </a:lnSpc>
              <a:spcBef>
                <a:spcPts val="400"/>
              </a:spcBef>
              <a:spcAft>
                <a:spcPts val="0"/>
              </a:spcAft>
              <a:buClr>
                <a:srgbClr val="3F3F3F"/>
              </a:buClr>
              <a:buSzPts val="1100"/>
              <a:buChar char="•"/>
              <a:defRPr sz="1100"/>
            </a:lvl2pPr>
            <a:lvl3pPr indent="-298450" lvl="2" marL="1371600" algn="l">
              <a:lnSpc>
                <a:spcPct val="142857"/>
              </a:lnSpc>
              <a:spcBef>
                <a:spcPts val="400"/>
              </a:spcBef>
              <a:spcAft>
                <a:spcPts val="0"/>
              </a:spcAft>
              <a:buClr>
                <a:srgbClr val="3F3F3F"/>
              </a:buClr>
              <a:buSzPts val="1100"/>
              <a:buChar char="•"/>
              <a:defRPr sz="1100"/>
            </a:lvl3pPr>
            <a:lvl4pPr indent="-298450" lvl="3" marL="1828800" algn="l">
              <a:lnSpc>
                <a:spcPct val="142857"/>
              </a:lnSpc>
              <a:spcBef>
                <a:spcPts val="400"/>
              </a:spcBef>
              <a:spcAft>
                <a:spcPts val="0"/>
              </a:spcAft>
              <a:buClr>
                <a:srgbClr val="3F3F3F"/>
              </a:buClr>
              <a:buSzPts val="1100"/>
              <a:buChar char="•"/>
              <a:defRPr sz="1100"/>
            </a:lvl4pPr>
            <a:lvl5pPr indent="-298450" lvl="4" marL="2286000" algn="l">
              <a:lnSpc>
                <a:spcPct val="142857"/>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28"/>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3" name="Google Shape;193;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howMasterSp="0">
  <p:cSld name="Summary">
    <p:spTree>
      <p:nvGrpSpPr>
        <p:cNvPr id="194" name="Shape 194"/>
        <p:cNvGrpSpPr/>
        <p:nvPr/>
      </p:nvGrpSpPr>
      <p:grpSpPr>
        <a:xfrm>
          <a:off x="0" y="0"/>
          <a:ext cx="0" cy="0"/>
          <a:chOff x="0" y="0"/>
          <a:chExt cx="0" cy="0"/>
        </a:xfrm>
      </p:grpSpPr>
      <p:sp>
        <p:nvSpPr>
          <p:cNvPr id="195" name="Google Shape;195;p29"/>
          <p:cNvSpPr/>
          <p:nvPr>
            <p:ph idx="2" type="pic"/>
          </p:nvPr>
        </p:nvSpPr>
        <p:spPr>
          <a:xfrm>
            <a:off x="6466971" y="514350"/>
            <a:ext cx="2400300" cy="4114800"/>
          </a:xfrm>
          <a:prstGeom prst="rect">
            <a:avLst/>
          </a:prstGeom>
          <a:solidFill>
            <a:schemeClr val="accent2"/>
          </a:solidFill>
          <a:ln>
            <a:noFill/>
          </a:ln>
        </p:spPr>
      </p:sp>
      <p:sp>
        <p:nvSpPr>
          <p:cNvPr id="196" name="Google Shape;196;p29"/>
          <p:cNvSpPr/>
          <p:nvPr/>
        </p:nvSpPr>
        <p:spPr>
          <a:xfrm>
            <a:off x="0" y="1"/>
            <a:ext cx="4572000" cy="5143500"/>
          </a:xfrm>
          <a:prstGeom prst="rect">
            <a:avLst/>
          </a:prstGeom>
          <a:solidFill>
            <a:schemeClr val="accent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97" name="Google Shape;197;p29"/>
          <p:cNvSpPr txBox="1"/>
          <p:nvPr>
            <p:ph type="title"/>
          </p:nvPr>
        </p:nvSpPr>
        <p:spPr>
          <a:xfrm>
            <a:off x="342900" y="637672"/>
            <a:ext cx="375686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8" name="Google Shape;198;p29"/>
          <p:cNvSpPr txBox="1"/>
          <p:nvPr>
            <p:ph idx="1" type="body"/>
          </p:nvPr>
        </p:nvSpPr>
        <p:spPr>
          <a:xfrm>
            <a:off x="342900" y="1868091"/>
            <a:ext cx="3429000" cy="2652713"/>
          </a:xfrm>
          <a:prstGeom prst="rect">
            <a:avLst/>
          </a:prstGeom>
          <a:noFill/>
          <a:ln>
            <a:noFill/>
          </a:ln>
        </p:spPr>
        <p:txBody>
          <a:bodyPr anchorCtr="0" anchor="t" bIns="34275" lIns="68575" spcFirstLastPara="1" rIns="68575" wrap="square" tIns="34275">
            <a:normAutofit/>
          </a:bodyPr>
          <a:lstStyle>
            <a:lvl1pPr indent="-228600" lvl="0" marL="457200" algn="l">
              <a:lnSpc>
                <a:spcPct val="171428"/>
              </a:lnSpc>
              <a:spcBef>
                <a:spcPts val="800"/>
              </a:spcBef>
              <a:spcAft>
                <a:spcPts val="0"/>
              </a:spcAft>
              <a:buClr>
                <a:srgbClr val="3F3F3F"/>
              </a:buClr>
              <a:buSzPts val="1100"/>
              <a:buNone/>
              <a:defRPr sz="1100"/>
            </a:lvl1pPr>
            <a:lvl2pPr indent="-228600" lvl="1" marL="914400" algn="l">
              <a:lnSpc>
                <a:spcPct val="171428"/>
              </a:lnSpc>
              <a:spcBef>
                <a:spcPts val="400"/>
              </a:spcBef>
              <a:spcAft>
                <a:spcPts val="0"/>
              </a:spcAft>
              <a:buClr>
                <a:srgbClr val="3F3F3F"/>
              </a:buClr>
              <a:buSzPts val="1100"/>
              <a:buNone/>
              <a:defRPr sz="1100"/>
            </a:lvl2pPr>
            <a:lvl3pPr indent="-228600" lvl="2" marL="1371600" algn="l">
              <a:lnSpc>
                <a:spcPct val="171428"/>
              </a:lnSpc>
              <a:spcBef>
                <a:spcPts val="400"/>
              </a:spcBef>
              <a:spcAft>
                <a:spcPts val="0"/>
              </a:spcAft>
              <a:buClr>
                <a:srgbClr val="3F3F3F"/>
              </a:buClr>
              <a:buSzPts val="1100"/>
              <a:buNone/>
              <a:defRPr sz="1100"/>
            </a:lvl3pPr>
            <a:lvl4pPr indent="-228600" lvl="3" marL="1828800" algn="l">
              <a:lnSpc>
                <a:spcPct val="171428"/>
              </a:lnSpc>
              <a:spcBef>
                <a:spcPts val="400"/>
              </a:spcBef>
              <a:spcAft>
                <a:spcPts val="0"/>
              </a:spcAft>
              <a:buClr>
                <a:srgbClr val="3F3F3F"/>
              </a:buClr>
              <a:buSzPts val="1100"/>
              <a:buNone/>
              <a:defRPr sz="1100"/>
            </a:lvl4pPr>
            <a:lvl5pPr indent="-228600" lvl="4" marL="2286000" algn="l">
              <a:lnSpc>
                <a:spcPct val="171428"/>
              </a:lnSpc>
              <a:spcBef>
                <a:spcPts val="400"/>
              </a:spcBef>
              <a:spcAft>
                <a:spcPts val="0"/>
              </a:spcAft>
              <a:buClr>
                <a:srgbClr val="3F3F3F"/>
              </a:buClr>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29"/>
          <p:cNvSpPr/>
          <p:nvPr>
            <p:ph idx="3" type="pic"/>
          </p:nvPr>
        </p:nvSpPr>
        <p:spPr>
          <a:xfrm>
            <a:off x="5086350" y="1869281"/>
            <a:ext cx="1714500" cy="1885950"/>
          </a:xfrm>
          <a:prstGeom prst="rect">
            <a:avLst/>
          </a:prstGeom>
          <a:solidFill>
            <a:schemeClr val="accent2"/>
          </a:solidFill>
          <a:ln>
            <a:noFill/>
          </a:ln>
        </p:spPr>
      </p:sp>
      <p:sp>
        <p:nvSpPr>
          <p:cNvPr id="200" name="Google Shape;200;p29"/>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1" name="Google Shape;201;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2" name="Google Shape;202;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29"/>
          <p:cNvSpPr/>
          <p:nvPr/>
        </p:nvSpPr>
        <p:spPr>
          <a:xfrm flipH="1" rot="-8052435">
            <a:off x="570852" y="3908238"/>
            <a:ext cx="783354" cy="681408"/>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A3D3D1">
              <a:alpha val="819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3.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1.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1pPr>
            <a:lvl2pPr lvl="1"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5"/>
          <p:cNvSpPr/>
          <p:nvPr/>
        </p:nvSpPr>
        <p:spPr>
          <a:xfrm>
            <a:off x="8115300" y="610362"/>
            <a:ext cx="1028700" cy="342900"/>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Light"/>
              <a:ea typeface="Source Sans Pro Light"/>
              <a:cs typeface="Source Sans Pro Light"/>
              <a:sym typeface="Source Sans Pro Light"/>
            </a:endParaRPr>
          </a:p>
        </p:txBody>
      </p:sp>
      <p:sp>
        <p:nvSpPr>
          <p:cNvPr id="61" name="Google Shape;61;p15"/>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7F7F7F"/>
              </a:buClr>
              <a:buSzPts val="2700"/>
              <a:buFont typeface="Bodoni"/>
              <a:buNone/>
              <a:defRPr b="0" i="0" sz="2700" u="none" cap="none" strike="noStrike">
                <a:solidFill>
                  <a:srgbClr val="7F7F7F"/>
                </a:solidFill>
                <a:latin typeface="Bodoni"/>
                <a:ea typeface="Bodoni"/>
                <a:cs typeface="Bodoni"/>
                <a:sym typeface="Bodon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2" name="Google Shape;62;p15"/>
          <p:cNvSpPr txBox="1"/>
          <p:nvPr>
            <p:ph idx="1" type="body"/>
          </p:nvPr>
        </p:nvSpPr>
        <p:spPr>
          <a:xfrm>
            <a:off x="342900" y="1369219"/>
            <a:ext cx="8458200" cy="3263504"/>
          </a:xfrm>
          <a:prstGeom prst="rect">
            <a:avLst/>
          </a:prstGeom>
          <a:noFill/>
          <a:ln>
            <a:noFill/>
          </a:ln>
        </p:spPr>
        <p:txBody>
          <a:bodyPr anchorCtr="0" anchor="t" bIns="34275" lIns="68575" spcFirstLastPara="1" rIns="68575" wrap="square" tIns="34275">
            <a:normAutofit/>
          </a:bodyPr>
          <a:lstStyle>
            <a:lvl1pPr indent="-298450" lvl="0" marL="457200" marR="0" rtl="0" algn="l">
              <a:lnSpc>
                <a:spcPct val="90000"/>
              </a:lnSpc>
              <a:spcBef>
                <a:spcPts val="8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1pPr>
            <a:lvl2pPr indent="-298450" lvl="1" marL="914400" marR="0" rtl="0" algn="l">
              <a:lnSpc>
                <a:spcPct val="90000"/>
              </a:lnSpc>
              <a:spcBef>
                <a:spcPts val="4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2pPr>
            <a:lvl3pPr indent="-298450" lvl="2" marL="1371600" marR="0" rtl="0" algn="l">
              <a:lnSpc>
                <a:spcPct val="90000"/>
              </a:lnSpc>
              <a:spcBef>
                <a:spcPts val="4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3pPr>
            <a:lvl4pPr indent="-298450" lvl="3" marL="1828800" marR="0" rtl="0" algn="l">
              <a:lnSpc>
                <a:spcPct val="90000"/>
              </a:lnSpc>
              <a:spcBef>
                <a:spcPts val="4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4pPr>
            <a:lvl5pPr indent="-298450" lvl="4" marL="2286000" marR="0" rtl="0" algn="l">
              <a:lnSpc>
                <a:spcPct val="90000"/>
              </a:lnSpc>
              <a:spcBef>
                <a:spcPts val="4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Light"/>
                <a:ea typeface="Source Sans Pro Light"/>
                <a:cs typeface="Source Sans Pro Light"/>
                <a:sym typeface="Source Sans Pr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Light"/>
                <a:ea typeface="Source Sans Pro Light"/>
                <a:cs typeface="Source Sans Pro Light"/>
                <a:sym typeface="Source Sans Pr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Light"/>
                <a:ea typeface="Source Sans Pro Light"/>
                <a:cs typeface="Source Sans Pro Light"/>
                <a:sym typeface="Source Sans Pr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Light"/>
                <a:ea typeface="Source Sans Pro Light"/>
                <a:cs typeface="Source Sans Pro Light"/>
                <a:sym typeface="Source Sans Pro Light"/>
              </a:defRPr>
            </a:lvl9pPr>
          </a:lstStyle>
          <a:p/>
        </p:txBody>
      </p:sp>
      <p:sp>
        <p:nvSpPr>
          <p:cNvPr id="63" name="Google Shape;63;p15"/>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888888"/>
                </a:solidFill>
                <a:latin typeface="Source Sans Pro Light"/>
                <a:ea typeface="Source Sans Pro Light"/>
                <a:cs typeface="Source Sans Pro Light"/>
                <a:sym typeface="Source Sans Pro Light"/>
              </a:defRPr>
            </a:lvl1pPr>
            <a:lvl2pPr lvl="1"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2pPr>
            <a:lvl3pPr lvl="2"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3pPr>
            <a:lvl4pPr lvl="3"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4pPr>
            <a:lvl5pPr lvl="4"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5pPr>
            <a:lvl6pPr lvl="5"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6pPr>
            <a:lvl7pPr lvl="6"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7pPr>
            <a:lvl8pPr lvl="7"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8pPr>
            <a:lvl9pPr lvl="8"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888888"/>
                </a:solidFill>
                <a:latin typeface="Source Sans Pro Light"/>
                <a:ea typeface="Source Sans Pro Light"/>
                <a:cs typeface="Source Sans Pro Light"/>
                <a:sym typeface="Source Sans Pro Light"/>
              </a:defRPr>
            </a:lvl1pPr>
            <a:lvl2pPr lvl="1"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2pPr>
            <a:lvl3pPr lvl="2"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3pPr>
            <a:lvl4pPr lvl="3"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4pPr>
            <a:lvl5pPr lvl="4"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5pPr>
            <a:lvl6pPr lvl="5"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6pPr>
            <a:lvl7pPr lvl="6"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7pPr>
            <a:lvl8pPr lvl="7"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8pPr>
            <a:lvl9pPr lvl="8"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1pPr>
            <a:lvl2pPr indent="0" lvl="1"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2pPr>
            <a:lvl3pPr indent="0" lvl="2"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3pPr>
            <a:lvl4pPr indent="0" lvl="3"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4pPr>
            <a:lvl5pPr indent="0" lvl="4"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5pPr>
            <a:lvl6pPr indent="0" lvl="5"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6pPr>
            <a:lvl7pPr indent="0" lvl="6"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7pPr>
            <a:lvl8pPr indent="0" lvl="7"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8pPr>
            <a:lvl9pPr indent="0" lvl="8"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A4A3A4"/>
          </p15:clr>
        </p15:guide>
        <p15:guide id="2" pos="2880">
          <p15:clr>
            <a:srgbClr val="A4A3A4"/>
          </p15:clr>
        </p15:guide>
        <p15:guide id="3" pos="216">
          <p15:clr>
            <a:srgbClr val="547EBF"/>
          </p15:clr>
        </p15:guide>
        <p15:guide id="4" orient="horz" pos="180">
          <p15:clr>
            <a:srgbClr val="547EBF"/>
          </p15:clr>
        </p15:guide>
        <p15:guide id="5" pos="5544">
          <p15:clr>
            <a:srgbClr val="547EBF"/>
          </p15:clr>
        </p15:guide>
        <p15:guide id="6" orient="horz" pos="3060">
          <p15:clr>
            <a:srgbClr val="547EBF"/>
          </p15:clr>
        </p15:guide>
        <p15:guide id="7" pos="2970">
          <p15:clr>
            <a:srgbClr val="547EBF"/>
          </p15:clr>
        </p15:guide>
        <p15:guide id="8" pos="2790">
          <p15:clr>
            <a:srgbClr val="547EBF"/>
          </p15:clr>
        </p15:guide>
        <p15:guide id="9" pos="1584">
          <p15:clr>
            <a:srgbClr val="547EBF"/>
          </p15:clr>
        </p15:guide>
        <p15:guide id="10" pos="1386">
          <p15:clr>
            <a:srgbClr val="547EBF"/>
          </p15:clr>
        </p15:guide>
        <p15:guide id="11" pos="4176">
          <p15:clr>
            <a:srgbClr val="547EBF"/>
          </p15:clr>
        </p15:guide>
        <p15:guide id="12" pos="4374">
          <p15:clr>
            <a:srgbClr val="547EBF"/>
          </p15:clr>
        </p15:guide>
        <p15:guide id="13" pos="3726">
          <p15:clr>
            <a:srgbClr val="9FCC3B"/>
          </p15:clr>
        </p15:guide>
        <p15:guide id="14" pos="3906">
          <p15:clr>
            <a:srgbClr val="9FCC3B"/>
          </p15:clr>
        </p15:guide>
        <p15:guide id="15" pos="2034">
          <p15:clr>
            <a:srgbClr val="9FCC3B"/>
          </p15:clr>
        </p15:guide>
        <p15:guide id="16" pos="1854">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s://www.flickr.com/photos/megstewart/8644087724/" TargetMode="External"/><Relationship Id="rId5" Type="http://schemas.openxmlformats.org/officeDocument/2006/relationships/image" Target="../media/image12.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hyperlink" Target="https://www.researchgate.net/profile/Dirk-Mallants/publication/302559179/figure/fig6/AS:359982580158466@1462837943349/dealised-cross-section-showing-groundwater-flow-paths-from-recharge-to-discharge-areas.png" TargetMode="External"/><Relationship Id="rId10" Type="http://schemas.openxmlformats.org/officeDocument/2006/relationships/hyperlink" Target="https://www.flickr.com/photos/megstewart/8644087724/" TargetMode="External"/><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s.hdnux.com/photos/01/20/74/61/21220451/3/1200x0.jpg" TargetMode="External"/><Relationship Id="rId4" Type="http://schemas.openxmlformats.org/officeDocument/2006/relationships/hyperlink" Target="https://images.theconversation.com/files/412186/original/file-20210720-17-l3bga2.jpg?ixlib=rb-1.1.0&amp;q=45&amp;auto=format&amp;w=1200&amp;h=900.0&amp;fit=crop" TargetMode="External"/><Relationship Id="rId9" Type="http://schemas.openxmlformats.org/officeDocument/2006/relationships/hyperlink" Target="https://landsat.gsfc.nasa.gov/satellites/landsat-8/" TargetMode="External"/><Relationship Id="rId5" Type="http://schemas.openxmlformats.org/officeDocument/2006/relationships/hyperlink" Target="https://slideplayer.com/slide/13862119/85/images/5/The+Rain+Shadow+WINDWARD+SIDE+LEEWARD+SIDE+PREVAILING+WESTERLIES.jpg" TargetMode="External"/><Relationship Id="rId6" Type="http://schemas.openxmlformats.org/officeDocument/2006/relationships/hyperlink" Target="https://snowbrains.com/wp-content/uploads/2017/04/Screen-Shot-2017-04-13-at-7.55.59-AM-min-1.png" TargetMode="External"/><Relationship Id="rId7" Type="http://schemas.openxmlformats.org/officeDocument/2006/relationships/hyperlink" Target="https://www.nrcs.usda.gov/wps/portal/wcc/home/aboutUs/monitoringPrograms/automatedSnowMonitoring/" TargetMode="External"/><Relationship Id="rId8" Type="http://schemas.openxmlformats.org/officeDocument/2006/relationships/hyperlink" Target="https://commons.wikimedia.org/wiki/File:Sentinel_2-IMG_5873-white_(crop).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4.jp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0"/>
          <p:cNvPicPr preferRelativeResize="0"/>
          <p:nvPr>
            <p:ph idx="2" type="pic"/>
          </p:nvPr>
        </p:nvPicPr>
        <p:blipFill rotWithShape="1">
          <a:blip r:embed="rId3">
            <a:alphaModFix/>
          </a:blip>
          <a:srcRect b="9819" l="0" r="0" t="9827"/>
          <a:stretch/>
        </p:blipFill>
        <p:spPr>
          <a:xfrm>
            <a:off x="344043" y="307444"/>
            <a:ext cx="8455916" cy="4528613"/>
          </a:xfrm>
          <a:prstGeom prst="rect">
            <a:avLst/>
          </a:prstGeom>
          <a:solidFill>
            <a:schemeClr val="accent1"/>
          </a:solidFill>
        </p:spPr>
      </p:pic>
      <p:sp>
        <p:nvSpPr>
          <p:cNvPr id="210" name="Google Shape;210;p30"/>
          <p:cNvSpPr txBox="1"/>
          <p:nvPr>
            <p:ph type="ctrTitle"/>
          </p:nvPr>
        </p:nvSpPr>
        <p:spPr>
          <a:xfrm>
            <a:off x="344043" y="2655970"/>
            <a:ext cx="3862200" cy="1086300"/>
          </a:xfrm>
          <a:prstGeom prst="rect">
            <a:avLst/>
          </a:prstGeom>
          <a:solidFill>
            <a:schemeClr val="lt1">
              <a:alpha val="80000"/>
            </a:schemeClr>
          </a:solidFill>
          <a:ln>
            <a:noFill/>
          </a:ln>
        </p:spPr>
        <p:txBody>
          <a:bodyPr anchorCtr="0" anchor="b" bIns="102875" lIns="377175" spcFirstLastPara="1" rIns="68575" wrap="square" tIns="34275">
            <a:normAutofit/>
          </a:bodyPr>
          <a:lstStyle/>
          <a:p>
            <a:pPr indent="0" lvl="0" marL="0" rtl="0" algn="l">
              <a:lnSpc>
                <a:spcPct val="90000"/>
              </a:lnSpc>
              <a:spcBef>
                <a:spcPts val="0"/>
              </a:spcBef>
              <a:spcAft>
                <a:spcPts val="0"/>
              </a:spcAft>
              <a:buClr>
                <a:srgbClr val="757070"/>
              </a:buClr>
              <a:buSzPts val="2700"/>
              <a:buFont typeface="Bodoni"/>
              <a:buNone/>
            </a:pPr>
            <a:r>
              <a:rPr lang="en"/>
              <a:t>California Snowpack</a:t>
            </a:r>
            <a:endParaRPr/>
          </a:p>
        </p:txBody>
      </p:sp>
      <p:sp>
        <p:nvSpPr>
          <p:cNvPr id="211" name="Google Shape;211;p30"/>
          <p:cNvSpPr txBox="1"/>
          <p:nvPr>
            <p:ph idx="1" type="subTitle"/>
          </p:nvPr>
        </p:nvSpPr>
        <p:spPr>
          <a:xfrm>
            <a:off x="344043" y="3742259"/>
            <a:ext cx="3862200" cy="393600"/>
          </a:xfrm>
          <a:prstGeom prst="rect">
            <a:avLst/>
          </a:prstGeom>
          <a:solidFill>
            <a:schemeClr val="lt1">
              <a:alpha val="80000"/>
            </a:schemeClr>
          </a:solidFill>
          <a:ln>
            <a:noFill/>
          </a:ln>
        </p:spPr>
        <p:txBody>
          <a:bodyPr anchorCtr="0" anchor="t" bIns="34275" lIns="377175" spcFirstLastPara="1" rIns="68575" wrap="square" tIns="34275">
            <a:normAutofit/>
          </a:bodyPr>
          <a:lstStyle/>
          <a:p>
            <a:pPr indent="0" lvl="0" marL="0" rtl="0" algn="l">
              <a:lnSpc>
                <a:spcPct val="90000"/>
              </a:lnSpc>
              <a:spcBef>
                <a:spcPts val="0"/>
              </a:spcBef>
              <a:spcAft>
                <a:spcPts val="0"/>
              </a:spcAft>
              <a:buClr>
                <a:srgbClr val="757070"/>
              </a:buClr>
              <a:buSzPts val="1100"/>
              <a:buNone/>
            </a:pPr>
            <a:r>
              <a:rPr lang="en"/>
              <a:t>W210 Benchmark Presentation 1</a:t>
            </a:r>
            <a:endParaRPr/>
          </a:p>
        </p:txBody>
      </p:sp>
      <p:sp>
        <p:nvSpPr>
          <p:cNvPr id="212" name="Google Shape;212;p30"/>
          <p:cNvSpPr txBox="1"/>
          <p:nvPr>
            <p:ph idx="1" type="subTitle"/>
          </p:nvPr>
        </p:nvSpPr>
        <p:spPr>
          <a:xfrm>
            <a:off x="344050" y="4135850"/>
            <a:ext cx="5369700" cy="499500"/>
          </a:xfrm>
          <a:prstGeom prst="rect">
            <a:avLst/>
          </a:prstGeom>
        </p:spPr>
        <p:txBody>
          <a:bodyPr anchorCtr="0" anchor="t" bIns="34275" lIns="377175" spcFirstLastPara="1" rIns="68575" wrap="square" tIns="34275">
            <a:normAutofit fontScale="77500"/>
          </a:bodyPr>
          <a:lstStyle/>
          <a:p>
            <a:pPr indent="0" lvl="0" marL="0" rtl="0" algn="l">
              <a:lnSpc>
                <a:spcPct val="115000"/>
              </a:lnSpc>
              <a:spcBef>
                <a:spcPts val="800"/>
              </a:spcBef>
              <a:spcAft>
                <a:spcPts val="0"/>
              </a:spcAft>
              <a:buClr>
                <a:schemeClr val="dk1"/>
              </a:buClr>
              <a:buSzPct val="61111"/>
              <a:buFont typeface="Arial"/>
              <a:buNone/>
            </a:pPr>
            <a:r>
              <a:rPr lang="en" sz="1800">
                <a:solidFill>
                  <a:schemeClr val="dk1"/>
                </a:solidFill>
                <a:latin typeface="Georgia"/>
                <a:ea typeface="Georgia"/>
                <a:cs typeface="Georgia"/>
                <a:sym typeface="Georgia"/>
              </a:rPr>
              <a:t>Malachy Moran, Kayla Wopschall, Derrick Hee, Tilman Bayer</a:t>
            </a:r>
            <a:endParaRPr sz="18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SNOTEL/CDEC Station Data</a:t>
            </a:r>
            <a:endParaRPr/>
          </a:p>
        </p:txBody>
      </p:sp>
      <p:sp>
        <p:nvSpPr>
          <p:cNvPr id="287" name="Google Shape;287;p39"/>
          <p:cNvSpPr txBox="1"/>
          <p:nvPr>
            <p:ph idx="1" type="body"/>
          </p:nvPr>
        </p:nvSpPr>
        <p:spPr>
          <a:xfrm>
            <a:off x="342900" y="1369225"/>
            <a:ext cx="4295700" cy="3263400"/>
          </a:xfrm>
          <a:prstGeom prst="rect">
            <a:avLst/>
          </a:prstGeom>
        </p:spPr>
        <p:txBody>
          <a:bodyPr anchorCtr="0" anchor="t" bIns="34275" lIns="68575" spcFirstLastPara="1" rIns="68575" wrap="square" tIns="34275">
            <a:noAutofit/>
          </a:bodyPr>
          <a:lstStyle/>
          <a:p>
            <a:pPr indent="0" lvl="0" marL="0" rtl="0" algn="l">
              <a:lnSpc>
                <a:spcPct val="80000"/>
              </a:lnSpc>
              <a:spcBef>
                <a:spcPts val="800"/>
              </a:spcBef>
              <a:spcAft>
                <a:spcPts val="0"/>
              </a:spcAft>
              <a:buNone/>
            </a:pPr>
            <a:r>
              <a:rPr lang="en" sz="1700"/>
              <a:t>SNOTEL stations, located </a:t>
            </a:r>
            <a:r>
              <a:rPr lang="en" sz="1700"/>
              <a:t>throughout</a:t>
            </a:r>
            <a:r>
              <a:rPr lang="en" sz="1700"/>
              <a:t> the US, get accurate real time measurements of SWE</a:t>
            </a:r>
            <a:endParaRPr sz="1700"/>
          </a:p>
          <a:p>
            <a:pPr indent="0" lvl="0" marL="0" rtl="0" algn="l">
              <a:lnSpc>
                <a:spcPct val="80000"/>
              </a:lnSpc>
              <a:spcBef>
                <a:spcPts val="800"/>
              </a:spcBef>
              <a:spcAft>
                <a:spcPts val="0"/>
              </a:spcAft>
              <a:buNone/>
            </a:pPr>
            <a:r>
              <a:rPr lang="en" sz="1700"/>
              <a:t>SNOTEL stations are sparse, at accessible locations, and not adequate for capturing the complexity needed to estimate SWE for entire regions.</a:t>
            </a:r>
            <a:endParaRPr sz="1700"/>
          </a:p>
          <a:p>
            <a:pPr indent="0" lvl="0" marL="0" rtl="0" algn="l">
              <a:lnSpc>
                <a:spcPct val="80000"/>
              </a:lnSpc>
              <a:spcBef>
                <a:spcPts val="800"/>
              </a:spcBef>
              <a:spcAft>
                <a:spcPts val="0"/>
              </a:spcAft>
              <a:buNone/>
            </a:pPr>
            <a:r>
              <a:rPr lang="en" sz="1700"/>
              <a:t>Station data and SWE used as model input</a:t>
            </a:r>
            <a:endParaRPr sz="1700"/>
          </a:p>
          <a:p>
            <a:pPr indent="0" lvl="0" marL="0" rtl="0" algn="l">
              <a:lnSpc>
                <a:spcPct val="80000"/>
              </a:lnSpc>
              <a:spcBef>
                <a:spcPts val="800"/>
              </a:spcBef>
              <a:spcAft>
                <a:spcPts val="0"/>
              </a:spcAft>
              <a:buNone/>
            </a:pPr>
            <a:r>
              <a:rPr lang="en" sz="1700"/>
              <a:t>SNOTEL stations “paired” with study areas</a:t>
            </a:r>
            <a:endParaRPr sz="1700"/>
          </a:p>
          <a:p>
            <a:pPr indent="-336550" lvl="0" marL="457200" rtl="0" algn="l">
              <a:lnSpc>
                <a:spcPct val="80000"/>
              </a:lnSpc>
              <a:spcBef>
                <a:spcPts val="800"/>
              </a:spcBef>
              <a:spcAft>
                <a:spcPts val="0"/>
              </a:spcAft>
              <a:buSzPts val="1700"/>
              <a:buChar char="-"/>
            </a:pPr>
            <a:r>
              <a:rPr lang="en" sz="1700"/>
              <a:t>Want only station readings that are relevant to area of interest.</a:t>
            </a:r>
            <a:endParaRPr sz="1700"/>
          </a:p>
          <a:p>
            <a:pPr indent="-336550" lvl="0" marL="457200" rtl="0" algn="l">
              <a:lnSpc>
                <a:spcPct val="80000"/>
              </a:lnSpc>
              <a:spcBef>
                <a:spcPts val="0"/>
              </a:spcBef>
              <a:spcAft>
                <a:spcPts val="0"/>
              </a:spcAft>
              <a:buSzPts val="1700"/>
              <a:buChar char="-"/>
            </a:pPr>
            <a:r>
              <a:rPr lang="en" sz="1700"/>
              <a:t>Need to take into account geomorphology</a:t>
            </a:r>
            <a:endParaRPr sz="1700"/>
          </a:p>
          <a:p>
            <a:pPr indent="-336550" lvl="0" marL="457200" rtl="0" algn="l">
              <a:lnSpc>
                <a:spcPct val="80000"/>
              </a:lnSpc>
              <a:spcBef>
                <a:spcPts val="0"/>
              </a:spcBef>
              <a:spcAft>
                <a:spcPts val="0"/>
              </a:spcAft>
              <a:buSzPts val="1700"/>
              <a:buChar char="-"/>
            </a:pPr>
            <a:r>
              <a:rPr lang="en" sz="1700"/>
              <a:t>Paired using </a:t>
            </a:r>
            <a:r>
              <a:rPr b="1" lang="en" sz="1700">
                <a:latin typeface="Source Sans Pro"/>
                <a:ea typeface="Source Sans Pro"/>
                <a:cs typeface="Source Sans Pro"/>
                <a:sym typeface="Source Sans Pro"/>
              </a:rPr>
              <a:t>K-Nearest-Neighbors</a:t>
            </a:r>
            <a:r>
              <a:rPr lang="en" sz="1700"/>
              <a:t> approach</a:t>
            </a:r>
            <a:endParaRPr sz="1700"/>
          </a:p>
          <a:p>
            <a:pPr indent="-336550" lvl="0" marL="457200" rtl="0" algn="l">
              <a:lnSpc>
                <a:spcPct val="80000"/>
              </a:lnSpc>
              <a:spcBef>
                <a:spcPts val="0"/>
              </a:spcBef>
              <a:spcAft>
                <a:spcPts val="0"/>
              </a:spcAft>
              <a:buSzPts val="1700"/>
              <a:buChar char="-"/>
            </a:pPr>
            <a:r>
              <a:rPr lang="en" sz="1700"/>
              <a:t>Inverse Distance Weighting</a:t>
            </a:r>
            <a:endParaRPr sz="1700"/>
          </a:p>
        </p:txBody>
      </p:sp>
      <p:pic>
        <p:nvPicPr>
          <p:cNvPr id="288" name="Google Shape;288;p39"/>
          <p:cNvPicPr preferRelativeResize="0"/>
          <p:nvPr/>
        </p:nvPicPr>
        <p:blipFill>
          <a:blip r:embed="rId3">
            <a:alphaModFix/>
          </a:blip>
          <a:stretch>
            <a:fillRect/>
          </a:stretch>
        </p:blipFill>
        <p:spPr>
          <a:xfrm>
            <a:off x="5139105" y="285762"/>
            <a:ext cx="3922774" cy="3263399"/>
          </a:xfrm>
          <a:prstGeom prst="rect">
            <a:avLst/>
          </a:prstGeom>
          <a:noFill/>
          <a:ln>
            <a:noFill/>
          </a:ln>
        </p:spPr>
      </p:pic>
      <p:grpSp>
        <p:nvGrpSpPr>
          <p:cNvPr id="289" name="Google Shape;289;p39"/>
          <p:cNvGrpSpPr/>
          <p:nvPr/>
        </p:nvGrpSpPr>
        <p:grpSpPr>
          <a:xfrm>
            <a:off x="4910875" y="3547200"/>
            <a:ext cx="4295700" cy="1596300"/>
            <a:chOff x="4910888" y="3430800"/>
            <a:chExt cx="4295700" cy="1596300"/>
          </a:xfrm>
        </p:grpSpPr>
        <p:pic>
          <p:nvPicPr>
            <p:cNvPr id="290" name="Google Shape;290;p39"/>
            <p:cNvPicPr preferRelativeResize="0"/>
            <p:nvPr/>
          </p:nvPicPr>
          <p:blipFill rotWithShape="1">
            <a:blip r:embed="rId4">
              <a:alphaModFix/>
            </a:blip>
            <a:srcRect b="0" l="22906" r="22370" t="67632"/>
            <a:stretch/>
          </p:blipFill>
          <p:spPr>
            <a:xfrm>
              <a:off x="4971225" y="3430800"/>
              <a:ext cx="4175024" cy="1384250"/>
            </a:xfrm>
            <a:prstGeom prst="rect">
              <a:avLst/>
            </a:prstGeom>
            <a:noFill/>
            <a:ln>
              <a:noFill/>
            </a:ln>
          </p:spPr>
        </p:pic>
        <p:sp>
          <p:nvSpPr>
            <p:cNvPr id="291" name="Google Shape;291;p39"/>
            <p:cNvSpPr txBox="1"/>
            <p:nvPr/>
          </p:nvSpPr>
          <p:spPr>
            <a:xfrm>
              <a:off x="4910888" y="4688400"/>
              <a:ext cx="429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https://gisgeography.com/inverse-distance-weighting-idw-interpolation/</a:t>
              </a:r>
              <a:endParaRPr sz="1000"/>
            </a:p>
          </p:txBody>
        </p:sp>
      </p:grpSp>
      <p:sp>
        <p:nvSpPr>
          <p:cNvPr id="292" name="Google Shape;292;p39"/>
          <p:cNvSpPr txBox="1"/>
          <p:nvPr/>
        </p:nvSpPr>
        <p:spPr>
          <a:xfrm>
            <a:off x="1724775" y="-56122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SNOTEL/CDEC Station Data - Accounting for Geo</a:t>
            </a:r>
            <a:endParaRPr/>
          </a:p>
        </p:txBody>
      </p:sp>
      <p:sp>
        <p:nvSpPr>
          <p:cNvPr id="298" name="Google Shape;298;p40"/>
          <p:cNvSpPr txBox="1"/>
          <p:nvPr>
            <p:ph idx="1" type="body"/>
          </p:nvPr>
        </p:nvSpPr>
        <p:spPr>
          <a:xfrm>
            <a:off x="342900" y="1369225"/>
            <a:ext cx="41721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500"/>
              <a:t>Geomorphology plays a big role in snow fall.</a:t>
            </a:r>
            <a:endParaRPr sz="1500"/>
          </a:p>
          <a:p>
            <a:pPr indent="0" lvl="0" marL="0" rtl="0" algn="l">
              <a:spcBef>
                <a:spcPts val="800"/>
              </a:spcBef>
              <a:spcAft>
                <a:spcPts val="0"/>
              </a:spcAft>
              <a:buNone/>
            </a:pPr>
            <a:r>
              <a:rPr lang="en" sz="1500"/>
              <a:t>Data from  the nearest station may not reflect the same environment.</a:t>
            </a:r>
            <a:endParaRPr sz="1500"/>
          </a:p>
          <a:p>
            <a:pPr indent="0" lvl="0" marL="0" rtl="0" algn="l">
              <a:spcBef>
                <a:spcPts val="800"/>
              </a:spcBef>
              <a:spcAft>
                <a:spcPts val="0"/>
              </a:spcAft>
              <a:buNone/>
            </a:pPr>
            <a:r>
              <a:rPr lang="en" sz="1500"/>
              <a:t>Example: Strong rainshadow effect in the Sierra Nevadas</a:t>
            </a:r>
            <a:endParaRPr sz="1500"/>
          </a:p>
        </p:txBody>
      </p:sp>
      <p:grpSp>
        <p:nvGrpSpPr>
          <p:cNvPr id="299" name="Google Shape;299;p40"/>
          <p:cNvGrpSpPr/>
          <p:nvPr/>
        </p:nvGrpSpPr>
        <p:grpSpPr>
          <a:xfrm>
            <a:off x="402363" y="2876562"/>
            <a:ext cx="3900600" cy="2154663"/>
            <a:chOff x="357138" y="3026187"/>
            <a:chExt cx="3900600" cy="2154663"/>
          </a:xfrm>
        </p:grpSpPr>
        <p:pic>
          <p:nvPicPr>
            <p:cNvPr id="300" name="Google Shape;300;p40"/>
            <p:cNvPicPr preferRelativeResize="0"/>
            <p:nvPr/>
          </p:nvPicPr>
          <p:blipFill>
            <a:blip r:embed="rId3">
              <a:alphaModFix/>
            </a:blip>
            <a:stretch>
              <a:fillRect/>
            </a:stretch>
          </p:blipFill>
          <p:spPr>
            <a:xfrm>
              <a:off x="385778" y="3026187"/>
              <a:ext cx="3843325" cy="1819775"/>
            </a:xfrm>
            <a:prstGeom prst="rect">
              <a:avLst/>
            </a:prstGeom>
            <a:noFill/>
            <a:ln>
              <a:noFill/>
            </a:ln>
          </p:spPr>
        </p:pic>
        <p:sp>
          <p:nvSpPr>
            <p:cNvPr id="301" name="Google Shape;301;p40"/>
            <p:cNvSpPr txBox="1"/>
            <p:nvPr/>
          </p:nvSpPr>
          <p:spPr>
            <a:xfrm>
              <a:off x="357138" y="4857750"/>
              <a:ext cx="3900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4595D"/>
                  </a:solidFill>
                  <a:highlight>
                    <a:srgbClr val="F8F9FA"/>
                  </a:highlight>
                </a:rPr>
                <a:t>Meg Stewart - </a:t>
              </a:r>
              <a:r>
                <a:rPr lang="en" sz="900">
                  <a:solidFill>
                    <a:srgbClr val="0645AD"/>
                  </a:solidFill>
                  <a:highlight>
                    <a:srgbClr val="F8F9FA"/>
                  </a:highlight>
                  <a:uFill>
                    <a:noFill/>
                  </a:uFill>
                  <a:hlinkClick r:id="rId4">
                    <a:extLst>
                      <a:ext uri="{A12FA001-AC4F-418D-AE19-62706E023703}">
                        <ahyp:hlinkClr val="tx"/>
                      </a:ext>
                    </a:extLst>
                  </a:hlinkClick>
                </a:rPr>
                <a:t>https://www.flickr.com/photos/megstewart/8644087724/</a:t>
              </a:r>
              <a:endParaRPr sz="1300">
                <a:latin typeface="Source Sans Pro Light"/>
                <a:ea typeface="Source Sans Pro Light"/>
                <a:cs typeface="Source Sans Pro Light"/>
                <a:sym typeface="Source Sans Pro Light"/>
              </a:endParaRPr>
            </a:p>
          </p:txBody>
        </p:sp>
      </p:grpSp>
      <p:pic>
        <p:nvPicPr>
          <p:cNvPr id="302" name="Google Shape;302;p40"/>
          <p:cNvPicPr preferRelativeResize="0"/>
          <p:nvPr/>
        </p:nvPicPr>
        <p:blipFill rotWithShape="1">
          <a:blip r:embed="rId5">
            <a:alphaModFix/>
          </a:blip>
          <a:srcRect b="-1322" l="45027" r="0" t="26190"/>
          <a:stretch/>
        </p:blipFill>
        <p:spPr>
          <a:xfrm>
            <a:off x="4514850" y="1278325"/>
            <a:ext cx="2566875" cy="3489900"/>
          </a:xfrm>
          <a:prstGeom prst="rect">
            <a:avLst/>
          </a:prstGeom>
          <a:noFill/>
          <a:ln>
            <a:noFill/>
          </a:ln>
        </p:spPr>
      </p:pic>
      <p:pic>
        <p:nvPicPr>
          <p:cNvPr id="303" name="Google Shape;303;p40"/>
          <p:cNvPicPr preferRelativeResize="0"/>
          <p:nvPr/>
        </p:nvPicPr>
        <p:blipFill>
          <a:blip r:embed="rId6">
            <a:alphaModFix/>
          </a:blip>
          <a:stretch>
            <a:fillRect/>
          </a:stretch>
        </p:blipFill>
        <p:spPr>
          <a:xfrm>
            <a:off x="6728753" y="1330075"/>
            <a:ext cx="2415250" cy="338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SNOTEL/CDEC Station Data - Trickier NaNs</a:t>
            </a:r>
            <a:endParaRPr/>
          </a:p>
        </p:txBody>
      </p:sp>
      <p:sp>
        <p:nvSpPr>
          <p:cNvPr id="309" name="Google Shape;309;p41"/>
          <p:cNvSpPr txBox="1"/>
          <p:nvPr>
            <p:ph idx="1" type="body"/>
          </p:nvPr>
        </p:nvSpPr>
        <p:spPr>
          <a:xfrm>
            <a:off x="342900" y="1369225"/>
            <a:ext cx="4425900" cy="353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There is a number of missing values in the dataset</a:t>
            </a:r>
            <a:endParaRPr sz="1500"/>
          </a:p>
          <a:p>
            <a:pPr indent="0" lvl="0" marL="0" rtl="0" algn="l">
              <a:spcBef>
                <a:spcPts val="800"/>
              </a:spcBef>
              <a:spcAft>
                <a:spcPts val="0"/>
              </a:spcAft>
              <a:buNone/>
            </a:pPr>
            <a:r>
              <a:t/>
            </a:r>
            <a:endParaRPr sz="1500"/>
          </a:p>
          <a:p>
            <a:pPr indent="0" lvl="0" marL="0" rtl="0" algn="l">
              <a:spcBef>
                <a:spcPts val="800"/>
              </a:spcBef>
              <a:spcAft>
                <a:spcPts val="0"/>
              </a:spcAft>
              <a:buNone/>
            </a:pPr>
            <a:r>
              <a:rPr lang="en" sz="1500"/>
              <a:t>Some Stations have no values on particular days</a:t>
            </a:r>
            <a:endParaRPr sz="1500"/>
          </a:p>
          <a:p>
            <a:pPr indent="-323850" lvl="0" marL="457200" rtl="0" algn="l">
              <a:spcBef>
                <a:spcPts val="800"/>
              </a:spcBef>
              <a:spcAft>
                <a:spcPts val="0"/>
              </a:spcAft>
              <a:buSzPts val="1500"/>
              <a:buChar char="-"/>
            </a:pPr>
            <a:r>
              <a:rPr lang="en" sz="1500"/>
              <a:t>some cells have nearby stations that did not record SWE. </a:t>
            </a:r>
            <a:endParaRPr sz="1500"/>
          </a:p>
          <a:p>
            <a:pPr indent="-323850" lvl="0" marL="457200" rtl="0" algn="l">
              <a:spcBef>
                <a:spcPts val="0"/>
              </a:spcBef>
              <a:spcAft>
                <a:spcPts val="0"/>
              </a:spcAft>
              <a:buSzPts val="1500"/>
              <a:buChar char="-"/>
            </a:pPr>
            <a:r>
              <a:rPr lang="en" sz="1500"/>
              <a:t>further</a:t>
            </a:r>
            <a:r>
              <a:rPr lang="en" sz="1500"/>
              <a:t> away the station is, the less meaningful the SWE estimate is</a:t>
            </a:r>
            <a:endParaRPr sz="1500"/>
          </a:p>
          <a:p>
            <a:pPr indent="0" lvl="0" marL="0" rtl="0" algn="l">
              <a:spcBef>
                <a:spcPts val="800"/>
              </a:spcBef>
              <a:spcAft>
                <a:spcPts val="0"/>
              </a:spcAft>
              <a:buNone/>
            </a:pPr>
            <a:r>
              <a:rPr lang="en" sz="1500"/>
              <a:t>Some days have no results from any station</a:t>
            </a:r>
            <a:endParaRPr sz="1500"/>
          </a:p>
          <a:p>
            <a:pPr indent="-323850" lvl="0" marL="457200" rtl="0" algn="l">
              <a:spcBef>
                <a:spcPts val="800"/>
              </a:spcBef>
              <a:spcAft>
                <a:spcPts val="0"/>
              </a:spcAft>
              <a:buSzPts val="1500"/>
              <a:buChar char="-"/>
            </a:pPr>
            <a:r>
              <a:rPr lang="en" sz="1500"/>
              <a:t>missing values when joining against cells for those particular days</a:t>
            </a:r>
            <a:endParaRPr sz="1500"/>
          </a:p>
          <a:p>
            <a:pPr indent="-323850" lvl="0" marL="457200" rtl="0" algn="l">
              <a:spcBef>
                <a:spcPts val="0"/>
              </a:spcBef>
              <a:spcAft>
                <a:spcPts val="0"/>
              </a:spcAft>
              <a:buSzPts val="1500"/>
              <a:buChar char="-"/>
            </a:pPr>
            <a:r>
              <a:rPr lang="en" sz="1500"/>
              <a:t>Possible solutions:</a:t>
            </a:r>
            <a:endParaRPr sz="1500"/>
          </a:p>
          <a:p>
            <a:pPr indent="-323850" lvl="1" marL="914400" rtl="0" algn="l">
              <a:spcBef>
                <a:spcPts val="0"/>
              </a:spcBef>
              <a:spcAft>
                <a:spcPts val="0"/>
              </a:spcAft>
              <a:buSzPts val="1500"/>
              <a:buChar char="-"/>
            </a:pPr>
            <a:r>
              <a:rPr lang="en" sz="1500"/>
              <a:t>Fill in missing values with historical data</a:t>
            </a:r>
            <a:endParaRPr sz="1500"/>
          </a:p>
          <a:p>
            <a:pPr indent="-323850" lvl="1" marL="914400" rtl="0" algn="l">
              <a:spcBef>
                <a:spcPts val="0"/>
              </a:spcBef>
              <a:spcAft>
                <a:spcPts val="0"/>
              </a:spcAft>
              <a:buSzPts val="1500"/>
              <a:buChar char="-"/>
            </a:pPr>
            <a:r>
              <a:rPr lang="en" sz="1500"/>
              <a:t>Interpolate with known past and future data</a:t>
            </a:r>
            <a:endParaRPr sz="1500"/>
          </a:p>
          <a:p>
            <a:pPr indent="-323850" lvl="1" marL="914400" rtl="0" algn="l">
              <a:spcBef>
                <a:spcPts val="0"/>
              </a:spcBef>
              <a:spcAft>
                <a:spcPts val="0"/>
              </a:spcAft>
              <a:buSzPts val="1500"/>
              <a:buChar char="-"/>
            </a:pPr>
            <a:r>
              <a:rPr lang="en" sz="1500"/>
              <a:t>Utilize </a:t>
            </a:r>
            <a:r>
              <a:rPr lang="en" sz="1500"/>
              <a:t>meteorological</a:t>
            </a:r>
            <a:r>
              <a:rPr lang="en" sz="1500"/>
              <a:t> data to fill in blanks</a:t>
            </a:r>
            <a:endParaRPr sz="1500"/>
          </a:p>
        </p:txBody>
      </p:sp>
      <p:pic>
        <p:nvPicPr>
          <p:cNvPr id="310" name="Google Shape;310;p41"/>
          <p:cNvPicPr preferRelativeResize="0"/>
          <p:nvPr/>
        </p:nvPicPr>
        <p:blipFill>
          <a:blip r:embed="rId3">
            <a:alphaModFix/>
          </a:blip>
          <a:stretch>
            <a:fillRect/>
          </a:stretch>
        </p:blipFill>
        <p:spPr>
          <a:xfrm>
            <a:off x="5715000" y="2665550"/>
            <a:ext cx="3429000" cy="2284579"/>
          </a:xfrm>
          <a:prstGeom prst="rect">
            <a:avLst/>
          </a:prstGeom>
          <a:noFill/>
          <a:ln>
            <a:noFill/>
          </a:ln>
        </p:spPr>
      </p:pic>
      <p:pic>
        <p:nvPicPr>
          <p:cNvPr id="311" name="Google Shape;311;p41"/>
          <p:cNvPicPr preferRelativeResize="0"/>
          <p:nvPr/>
        </p:nvPicPr>
        <p:blipFill>
          <a:blip r:embed="rId4">
            <a:alphaModFix/>
          </a:blip>
          <a:stretch>
            <a:fillRect/>
          </a:stretch>
        </p:blipFill>
        <p:spPr>
          <a:xfrm>
            <a:off x="4714875" y="1369225"/>
            <a:ext cx="3429000" cy="228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MODIS Data - </a:t>
            </a:r>
            <a:r>
              <a:rPr lang="en"/>
              <a:t>Satellite</a:t>
            </a:r>
            <a:r>
              <a:rPr lang="en"/>
              <a:t> Imagery</a:t>
            </a:r>
            <a:endParaRPr/>
          </a:p>
        </p:txBody>
      </p:sp>
      <p:sp>
        <p:nvSpPr>
          <p:cNvPr id="317" name="Google Shape;317;p42"/>
          <p:cNvSpPr txBox="1"/>
          <p:nvPr>
            <p:ph idx="1" type="body"/>
          </p:nvPr>
        </p:nvSpPr>
        <p:spPr>
          <a:xfrm>
            <a:off x="342900" y="1369225"/>
            <a:ext cx="4009200" cy="3263400"/>
          </a:xfrm>
          <a:prstGeom prst="rect">
            <a:avLst/>
          </a:prstGeom>
        </p:spPr>
        <p:txBody>
          <a:bodyPr anchorCtr="0" anchor="t" bIns="34275" lIns="68575" spcFirstLastPara="1" rIns="68575" wrap="square" tIns="34275">
            <a:normAutofit/>
          </a:bodyPr>
          <a:lstStyle/>
          <a:p>
            <a:pPr indent="-304800" lvl="0" marL="457200" rtl="0" algn="l">
              <a:spcBef>
                <a:spcPts val="800"/>
              </a:spcBef>
              <a:spcAft>
                <a:spcPts val="0"/>
              </a:spcAft>
              <a:buSzPts val="1200"/>
              <a:buChar char="•"/>
            </a:pPr>
            <a:r>
              <a:rPr lang="en" sz="1200"/>
              <a:t>MODIS (Moderate Resolution Imaging Spectroradiometer) </a:t>
            </a:r>
            <a:r>
              <a:rPr lang="en" sz="1200"/>
              <a:t>instruments</a:t>
            </a:r>
            <a:r>
              <a:rPr lang="en" sz="1200"/>
              <a:t> aboard the Terra and Aqua Satellites.</a:t>
            </a:r>
            <a:br>
              <a:rPr lang="en" sz="1200"/>
            </a:br>
            <a:endParaRPr sz="1200"/>
          </a:p>
          <a:p>
            <a:pPr indent="-304800" lvl="0" marL="457200" rtl="0" algn="l">
              <a:spcBef>
                <a:spcPts val="0"/>
              </a:spcBef>
              <a:spcAft>
                <a:spcPts val="0"/>
              </a:spcAft>
              <a:buSzPts val="1200"/>
              <a:buChar char="•"/>
            </a:pPr>
            <a:r>
              <a:rPr lang="en" sz="1200"/>
              <a:t>Daily Snow Cover dataset from Google Earth engine. It has three bands,  mapped to the Red, Green, and Blue values for the images</a:t>
            </a:r>
            <a:endParaRPr sz="1200"/>
          </a:p>
          <a:p>
            <a:pPr indent="-304800" lvl="1" marL="914400" rtl="0" algn="l">
              <a:spcBef>
                <a:spcPts val="0"/>
              </a:spcBef>
              <a:spcAft>
                <a:spcPts val="0"/>
              </a:spcAft>
              <a:buSzPts val="1200"/>
              <a:buChar char="•"/>
            </a:pPr>
            <a:r>
              <a:rPr lang="en" sz="1200"/>
              <a:t>Red: Snow Cover</a:t>
            </a:r>
            <a:endParaRPr sz="1200"/>
          </a:p>
          <a:p>
            <a:pPr indent="-304800" lvl="1" marL="914400" rtl="0" algn="l">
              <a:spcBef>
                <a:spcPts val="0"/>
              </a:spcBef>
              <a:spcAft>
                <a:spcPts val="0"/>
              </a:spcAft>
              <a:buSzPts val="1200"/>
              <a:buChar char="•"/>
            </a:pPr>
            <a:r>
              <a:rPr lang="en" sz="1200"/>
              <a:t>Green: Snow Albedo (Reflectance)</a:t>
            </a:r>
            <a:endParaRPr sz="1200"/>
          </a:p>
          <a:p>
            <a:pPr indent="-304800" lvl="1" marL="914400" rtl="0" algn="l">
              <a:spcBef>
                <a:spcPts val="0"/>
              </a:spcBef>
              <a:spcAft>
                <a:spcPts val="0"/>
              </a:spcAft>
              <a:buSzPts val="1200"/>
              <a:buChar char="•"/>
            </a:pPr>
            <a:r>
              <a:rPr lang="en" sz="1200"/>
              <a:t>Blue:  Normalized Difference Snow Index (NDSI)</a:t>
            </a:r>
            <a:endParaRPr sz="1200"/>
          </a:p>
          <a:p>
            <a:pPr indent="-304800" lvl="2" marL="1371600" rtl="0" algn="l">
              <a:spcBef>
                <a:spcPts val="0"/>
              </a:spcBef>
              <a:spcAft>
                <a:spcPts val="0"/>
              </a:spcAft>
              <a:buSzPts val="1200"/>
              <a:buChar char="•"/>
            </a:pPr>
            <a:r>
              <a:rPr lang="en" sz="1200"/>
              <a:t>This is the raw data, which is why the images are so blue</a:t>
            </a:r>
            <a:br>
              <a:rPr lang="en" sz="1200"/>
            </a:br>
            <a:endParaRPr sz="1200"/>
          </a:p>
          <a:p>
            <a:pPr indent="-304800" lvl="0" marL="457200" rtl="0" algn="l">
              <a:spcBef>
                <a:spcPts val="0"/>
              </a:spcBef>
              <a:spcAft>
                <a:spcPts val="0"/>
              </a:spcAft>
              <a:buSzPts val="1200"/>
              <a:buChar char="•"/>
            </a:pPr>
            <a:r>
              <a:rPr lang="en" sz="1200"/>
              <a:t>MODIS is filtered to only images </a:t>
            </a:r>
            <a:r>
              <a:rPr b="1" lang="en" sz="1200">
                <a:latin typeface="Source Sans Pro"/>
                <a:ea typeface="Source Sans Pro"/>
                <a:cs typeface="Source Sans Pro"/>
                <a:sym typeface="Source Sans Pro"/>
              </a:rPr>
              <a:t>on or before</a:t>
            </a:r>
            <a:r>
              <a:rPr lang="en" sz="1200"/>
              <a:t> the date the label was collected. Then the most recent image is taken</a:t>
            </a:r>
            <a:br>
              <a:rPr lang="en" sz="1200"/>
            </a:br>
            <a:endParaRPr sz="1200"/>
          </a:p>
          <a:p>
            <a:pPr indent="-304800" lvl="0" marL="457200" rtl="0" algn="l">
              <a:spcBef>
                <a:spcPts val="0"/>
              </a:spcBef>
              <a:spcAft>
                <a:spcPts val="0"/>
              </a:spcAft>
              <a:buSzPts val="1200"/>
              <a:buChar char="•"/>
            </a:pPr>
            <a:r>
              <a:rPr lang="en" sz="1200"/>
              <a:t>We are currently using a </a:t>
            </a:r>
            <a:r>
              <a:rPr lang="en" sz="1200"/>
              <a:t>10KM circle around the centerpoint of the prediction area</a:t>
            </a:r>
            <a:endParaRPr sz="1200"/>
          </a:p>
        </p:txBody>
      </p:sp>
      <p:pic>
        <p:nvPicPr>
          <p:cNvPr id="318" name="Google Shape;318;p42"/>
          <p:cNvPicPr preferRelativeResize="0"/>
          <p:nvPr/>
        </p:nvPicPr>
        <p:blipFill>
          <a:blip r:embed="rId3">
            <a:alphaModFix/>
          </a:blip>
          <a:stretch>
            <a:fillRect/>
          </a:stretch>
        </p:blipFill>
        <p:spPr>
          <a:xfrm>
            <a:off x="4533200" y="1279950"/>
            <a:ext cx="1626873" cy="994200"/>
          </a:xfrm>
          <a:prstGeom prst="rect">
            <a:avLst/>
          </a:prstGeom>
          <a:noFill/>
          <a:ln>
            <a:noFill/>
          </a:ln>
        </p:spPr>
      </p:pic>
      <p:pic>
        <p:nvPicPr>
          <p:cNvPr id="319" name="Google Shape;319;p42"/>
          <p:cNvPicPr preferRelativeResize="0"/>
          <p:nvPr/>
        </p:nvPicPr>
        <p:blipFill>
          <a:blip r:embed="rId4">
            <a:alphaModFix/>
          </a:blip>
          <a:stretch>
            <a:fillRect/>
          </a:stretch>
        </p:blipFill>
        <p:spPr>
          <a:xfrm>
            <a:off x="6679377" y="1279950"/>
            <a:ext cx="1626873" cy="994200"/>
          </a:xfrm>
          <a:prstGeom prst="rect">
            <a:avLst/>
          </a:prstGeom>
          <a:noFill/>
          <a:ln>
            <a:noFill/>
          </a:ln>
        </p:spPr>
      </p:pic>
      <p:pic>
        <p:nvPicPr>
          <p:cNvPr id="320" name="Google Shape;320;p42"/>
          <p:cNvPicPr preferRelativeResize="0"/>
          <p:nvPr/>
        </p:nvPicPr>
        <p:blipFill>
          <a:blip r:embed="rId5">
            <a:alphaModFix/>
          </a:blip>
          <a:stretch>
            <a:fillRect/>
          </a:stretch>
        </p:blipFill>
        <p:spPr>
          <a:xfrm>
            <a:off x="6679377" y="3565950"/>
            <a:ext cx="1626873" cy="994200"/>
          </a:xfrm>
          <a:prstGeom prst="rect">
            <a:avLst/>
          </a:prstGeom>
          <a:noFill/>
          <a:ln>
            <a:noFill/>
          </a:ln>
        </p:spPr>
      </p:pic>
      <p:pic>
        <p:nvPicPr>
          <p:cNvPr id="321" name="Google Shape;321;p42"/>
          <p:cNvPicPr preferRelativeResize="0"/>
          <p:nvPr/>
        </p:nvPicPr>
        <p:blipFill>
          <a:blip r:embed="rId6">
            <a:alphaModFix/>
          </a:blip>
          <a:stretch>
            <a:fillRect/>
          </a:stretch>
        </p:blipFill>
        <p:spPr>
          <a:xfrm>
            <a:off x="4533200" y="2422950"/>
            <a:ext cx="1626873" cy="994200"/>
          </a:xfrm>
          <a:prstGeom prst="rect">
            <a:avLst/>
          </a:prstGeom>
          <a:noFill/>
          <a:ln>
            <a:noFill/>
          </a:ln>
        </p:spPr>
      </p:pic>
      <p:pic>
        <p:nvPicPr>
          <p:cNvPr id="322" name="Google Shape;322;p42"/>
          <p:cNvPicPr preferRelativeResize="0"/>
          <p:nvPr/>
        </p:nvPicPr>
        <p:blipFill>
          <a:blip r:embed="rId7">
            <a:alphaModFix/>
          </a:blip>
          <a:stretch>
            <a:fillRect/>
          </a:stretch>
        </p:blipFill>
        <p:spPr>
          <a:xfrm>
            <a:off x="4533200" y="3565950"/>
            <a:ext cx="1626873" cy="994200"/>
          </a:xfrm>
          <a:prstGeom prst="rect">
            <a:avLst/>
          </a:prstGeom>
          <a:noFill/>
          <a:ln>
            <a:noFill/>
          </a:ln>
        </p:spPr>
      </p:pic>
      <p:pic>
        <p:nvPicPr>
          <p:cNvPr id="323" name="Google Shape;323;p42"/>
          <p:cNvPicPr preferRelativeResize="0"/>
          <p:nvPr/>
        </p:nvPicPr>
        <p:blipFill>
          <a:blip r:embed="rId8">
            <a:alphaModFix/>
          </a:blip>
          <a:stretch>
            <a:fillRect/>
          </a:stretch>
        </p:blipFill>
        <p:spPr>
          <a:xfrm>
            <a:off x="6679377" y="2422950"/>
            <a:ext cx="1626873" cy="99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p:nvPr/>
        </p:nvSpPr>
        <p:spPr>
          <a:xfrm>
            <a:off x="5636025" y="1404525"/>
            <a:ext cx="2615400" cy="337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Example Data Pipeline and Model Architecture</a:t>
            </a:r>
            <a:endParaRPr/>
          </a:p>
        </p:txBody>
      </p:sp>
      <p:sp>
        <p:nvSpPr>
          <p:cNvPr id="330" name="Google Shape;330;p43"/>
          <p:cNvSpPr/>
          <p:nvPr/>
        </p:nvSpPr>
        <p:spPr>
          <a:xfrm>
            <a:off x="659975" y="12799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Training Labels</a:t>
            </a:r>
            <a:endParaRPr sz="800"/>
          </a:p>
        </p:txBody>
      </p:sp>
      <p:sp>
        <p:nvSpPr>
          <p:cNvPr id="331" name="Google Shape;331;p43"/>
          <p:cNvSpPr/>
          <p:nvPr/>
        </p:nvSpPr>
        <p:spPr>
          <a:xfrm>
            <a:off x="1797588" y="19457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Ground Station Data</a:t>
            </a:r>
            <a:endParaRPr sz="800"/>
          </a:p>
        </p:txBody>
      </p:sp>
      <p:sp>
        <p:nvSpPr>
          <p:cNvPr id="332" name="Google Shape;332;p43"/>
          <p:cNvSpPr/>
          <p:nvPr/>
        </p:nvSpPr>
        <p:spPr>
          <a:xfrm>
            <a:off x="660013" y="19457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Training DataFrame</a:t>
            </a:r>
            <a:endParaRPr sz="800"/>
          </a:p>
        </p:txBody>
      </p:sp>
      <p:sp>
        <p:nvSpPr>
          <p:cNvPr id="333" name="Google Shape;333;p43"/>
          <p:cNvSpPr/>
          <p:nvPr/>
        </p:nvSpPr>
        <p:spPr>
          <a:xfrm>
            <a:off x="659988" y="251600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Training DataFrame</a:t>
            </a:r>
            <a:endParaRPr sz="800"/>
          </a:p>
        </p:txBody>
      </p:sp>
      <p:sp>
        <p:nvSpPr>
          <p:cNvPr id="334" name="Google Shape;334;p43"/>
          <p:cNvSpPr/>
          <p:nvPr/>
        </p:nvSpPr>
        <p:spPr>
          <a:xfrm>
            <a:off x="660000" y="30862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Training DataFrame</a:t>
            </a:r>
            <a:endParaRPr sz="800"/>
          </a:p>
        </p:txBody>
      </p:sp>
      <p:sp>
        <p:nvSpPr>
          <p:cNvPr id="335" name="Google Shape;335;p43"/>
          <p:cNvSpPr/>
          <p:nvPr/>
        </p:nvSpPr>
        <p:spPr>
          <a:xfrm>
            <a:off x="1797563" y="251600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Additional Data</a:t>
            </a:r>
            <a:endParaRPr sz="800"/>
          </a:p>
        </p:txBody>
      </p:sp>
      <p:sp>
        <p:nvSpPr>
          <p:cNvPr id="336" name="Google Shape;336;p43"/>
          <p:cNvSpPr/>
          <p:nvPr/>
        </p:nvSpPr>
        <p:spPr>
          <a:xfrm>
            <a:off x="1797575" y="30862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Paths To Imagery</a:t>
            </a:r>
            <a:endParaRPr sz="800"/>
          </a:p>
        </p:txBody>
      </p:sp>
      <p:sp>
        <p:nvSpPr>
          <p:cNvPr id="337" name="Google Shape;337;p43"/>
          <p:cNvSpPr/>
          <p:nvPr/>
        </p:nvSpPr>
        <p:spPr>
          <a:xfrm>
            <a:off x="3030825" y="2611550"/>
            <a:ext cx="927900" cy="306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MODIS </a:t>
            </a:r>
            <a:endParaRPr sz="800"/>
          </a:p>
          <a:p>
            <a:pPr indent="0" lvl="0" marL="0" rtl="0" algn="ctr">
              <a:spcBef>
                <a:spcPts val="0"/>
              </a:spcBef>
              <a:spcAft>
                <a:spcPts val="0"/>
              </a:spcAft>
              <a:buNone/>
            </a:pPr>
            <a:r>
              <a:rPr lang="en" sz="800"/>
              <a:t>Images</a:t>
            </a:r>
            <a:endParaRPr sz="800"/>
          </a:p>
        </p:txBody>
      </p:sp>
      <p:sp>
        <p:nvSpPr>
          <p:cNvPr id="338" name="Google Shape;338;p43"/>
          <p:cNvSpPr/>
          <p:nvPr/>
        </p:nvSpPr>
        <p:spPr>
          <a:xfrm>
            <a:off x="4108075" y="2611550"/>
            <a:ext cx="927900" cy="306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OTHER Images</a:t>
            </a:r>
            <a:endParaRPr sz="800"/>
          </a:p>
        </p:txBody>
      </p:sp>
      <p:sp>
        <p:nvSpPr>
          <p:cNvPr id="339" name="Google Shape;339;p43"/>
          <p:cNvSpPr/>
          <p:nvPr/>
        </p:nvSpPr>
        <p:spPr>
          <a:xfrm>
            <a:off x="1606650" y="2041300"/>
            <a:ext cx="172200" cy="11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p:nvPr/>
        </p:nvSpPr>
        <p:spPr>
          <a:xfrm>
            <a:off x="1606638" y="2611550"/>
            <a:ext cx="172200" cy="11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p:nvPr/>
        </p:nvSpPr>
        <p:spPr>
          <a:xfrm>
            <a:off x="1606638" y="3198300"/>
            <a:ext cx="172200" cy="11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p:nvPr/>
        </p:nvSpPr>
        <p:spPr>
          <a:xfrm>
            <a:off x="1061700" y="1597325"/>
            <a:ext cx="95700" cy="30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p:nvPr/>
        </p:nvSpPr>
        <p:spPr>
          <a:xfrm>
            <a:off x="1076125" y="2273025"/>
            <a:ext cx="95700" cy="22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p:nvPr/>
        </p:nvSpPr>
        <p:spPr>
          <a:xfrm>
            <a:off x="1061700" y="2843275"/>
            <a:ext cx="95700" cy="22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a:off x="5734025" y="1903325"/>
            <a:ext cx="9279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MODIS</a:t>
            </a:r>
            <a:r>
              <a:rPr lang="en" sz="800"/>
              <a:t> </a:t>
            </a:r>
            <a:endParaRPr sz="800"/>
          </a:p>
          <a:p>
            <a:pPr indent="0" lvl="0" marL="0" rtl="0" algn="ctr">
              <a:spcBef>
                <a:spcPts val="0"/>
              </a:spcBef>
              <a:spcAft>
                <a:spcPts val="0"/>
              </a:spcAft>
              <a:buNone/>
            </a:pPr>
            <a:r>
              <a:rPr lang="en" sz="800"/>
              <a:t>Image Model</a:t>
            </a:r>
            <a:endParaRPr sz="800"/>
          </a:p>
        </p:txBody>
      </p:sp>
      <p:sp>
        <p:nvSpPr>
          <p:cNvPr id="346" name="Google Shape;346;p43"/>
          <p:cNvSpPr/>
          <p:nvPr/>
        </p:nvSpPr>
        <p:spPr>
          <a:xfrm>
            <a:off x="7225525" y="1903325"/>
            <a:ext cx="9279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OTHER </a:t>
            </a:r>
            <a:endParaRPr sz="800"/>
          </a:p>
          <a:p>
            <a:pPr indent="0" lvl="0" marL="0" rtl="0" algn="ctr">
              <a:spcBef>
                <a:spcPts val="0"/>
              </a:spcBef>
              <a:spcAft>
                <a:spcPts val="0"/>
              </a:spcAft>
              <a:buNone/>
            </a:pPr>
            <a:r>
              <a:rPr lang="en" sz="800"/>
              <a:t> Image Models</a:t>
            </a:r>
            <a:endParaRPr sz="800"/>
          </a:p>
        </p:txBody>
      </p:sp>
      <p:sp>
        <p:nvSpPr>
          <p:cNvPr id="347" name="Google Shape;347;p43"/>
          <p:cNvSpPr/>
          <p:nvPr/>
        </p:nvSpPr>
        <p:spPr>
          <a:xfrm rot="10800000">
            <a:off x="2735625" y="2959100"/>
            <a:ext cx="793800" cy="417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p:nvPr/>
        </p:nvSpPr>
        <p:spPr>
          <a:xfrm rot="10800000">
            <a:off x="3405000" y="2959100"/>
            <a:ext cx="1167000" cy="417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a:off x="4429125" y="1903325"/>
            <a:ext cx="1285800" cy="675300"/>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a:off x="3405000" y="1903325"/>
            <a:ext cx="1226400" cy="675300"/>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3"/>
          <p:cNvSpPr/>
          <p:nvPr/>
        </p:nvSpPr>
        <p:spPr>
          <a:xfrm>
            <a:off x="5897325" y="2611550"/>
            <a:ext cx="20928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Feature Extraction</a:t>
            </a:r>
            <a:endParaRPr sz="800"/>
          </a:p>
        </p:txBody>
      </p:sp>
      <p:sp>
        <p:nvSpPr>
          <p:cNvPr id="352" name="Google Shape;352;p43"/>
          <p:cNvSpPr/>
          <p:nvPr/>
        </p:nvSpPr>
        <p:spPr>
          <a:xfrm>
            <a:off x="5897325" y="3510025"/>
            <a:ext cx="20928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Linear Layers</a:t>
            </a:r>
            <a:endParaRPr sz="800"/>
          </a:p>
        </p:txBody>
      </p:sp>
      <p:sp>
        <p:nvSpPr>
          <p:cNvPr id="353" name="Google Shape;353;p43"/>
          <p:cNvSpPr/>
          <p:nvPr/>
        </p:nvSpPr>
        <p:spPr>
          <a:xfrm>
            <a:off x="5897325" y="4249150"/>
            <a:ext cx="20928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Prediction</a:t>
            </a:r>
            <a:endParaRPr sz="800"/>
          </a:p>
        </p:txBody>
      </p:sp>
      <p:sp>
        <p:nvSpPr>
          <p:cNvPr id="354" name="Google Shape;354;p43"/>
          <p:cNvSpPr/>
          <p:nvPr/>
        </p:nvSpPr>
        <p:spPr>
          <a:xfrm flipH="1" rot="10800000">
            <a:off x="1061700" y="3413675"/>
            <a:ext cx="4820700" cy="345300"/>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a:off x="6159775" y="2242003"/>
            <a:ext cx="95700" cy="345300"/>
          </a:xfrm>
          <a:prstGeom prst="down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a:off x="7641625" y="2237790"/>
            <a:ext cx="95700" cy="345300"/>
          </a:xfrm>
          <a:prstGeom prst="down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a:off x="6778875" y="2941388"/>
            <a:ext cx="329700" cy="544800"/>
          </a:xfrm>
          <a:prstGeom prst="down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a:off x="6778875" y="3859937"/>
            <a:ext cx="329700" cy="345300"/>
          </a:xfrm>
          <a:prstGeom prst="down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a:off x="243925" y="477050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Tabular Data</a:t>
            </a:r>
            <a:endParaRPr sz="800"/>
          </a:p>
        </p:txBody>
      </p:sp>
      <p:sp>
        <p:nvSpPr>
          <p:cNvPr id="360" name="Google Shape;360;p43"/>
          <p:cNvSpPr/>
          <p:nvPr/>
        </p:nvSpPr>
        <p:spPr>
          <a:xfrm>
            <a:off x="1228800" y="4770500"/>
            <a:ext cx="927900" cy="306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Image Data</a:t>
            </a:r>
            <a:endParaRPr sz="800"/>
          </a:p>
        </p:txBody>
      </p:sp>
      <p:sp>
        <p:nvSpPr>
          <p:cNvPr id="361" name="Google Shape;361;p43"/>
          <p:cNvSpPr/>
          <p:nvPr/>
        </p:nvSpPr>
        <p:spPr>
          <a:xfrm>
            <a:off x="2213675" y="4770500"/>
            <a:ext cx="9279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Modelling</a:t>
            </a:r>
            <a:endParaRPr sz="800"/>
          </a:p>
        </p:txBody>
      </p:sp>
      <p:sp>
        <p:nvSpPr>
          <p:cNvPr id="362" name="Google Shape;362;p43"/>
          <p:cNvSpPr txBox="1"/>
          <p:nvPr/>
        </p:nvSpPr>
        <p:spPr>
          <a:xfrm>
            <a:off x="6202725" y="1470450"/>
            <a:ext cx="16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Pytorch Lightning</a:t>
            </a:r>
            <a:endParaRPr b="1">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EfficientNet B1 Pruned </a:t>
            </a:r>
            <a:endParaRPr/>
          </a:p>
        </p:txBody>
      </p:sp>
      <p:sp>
        <p:nvSpPr>
          <p:cNvPr id="368" name="Google Shape;368;p44"/>
          <p:cNvSpPr txBox="1"/>
          <p:nvPr>
            <p:ph idx="1" type="body"/>
          </p:nvPr>
        </p:nvSpPr>
        <p:spPr>
          <a:xfrm>
            <a:off x="132475" y="1359650"/>
            <a:ext cx="3157800" cy="3263400"/>
          </a:xfrm>
          <a:prstGeom prst="rect">
            <a:avLst/>
          </a:prstGeom>
        </p:spPr>
        <p:txBody>
          <a:bodyPr anchorCtr="0" anchor="t" bIns="34275" lIns="68575" spcFirstLastPara="1" rIns="68575" wrap="square" tIns="34275">
            <a:noAutofit/>
          </a:bodyPr>
          <a:lstStyle/>
          <a:p>
            <a:pPr indent="-311150" lvl="0" marL="457200" rtl="0" algn="l">
              <a:spcBef>
                <a:spcPts val="800"/>
              </a:spcBef>
              <a:spcAft>
                <a:spcPts val="0"/>
              </a:spcAft>
              <a:buSzPts val="1300"/>
              <a:buChar char="•"/>
            </a:pPr>
            <a:r>
              <a:rPr lang="en" sz="1300"/>
              <a:t>A very simple baseline model was fit to only the MODIS images.</a:t>
            </a:r>
            <a:br>
              <a:rPr lang="en" sz="1300"/>
            </a:br>
            <a:endParaRPr sz="1300"/>
          </a:p>
          <a:p>
            <a:pPr indent="-311150" lvl="0" marL="457200" rtl="0" algn="l">
              <a:spcBef>
                <a:spcPts val="0"/>
              </a:spcBef>
              <a:spcAft>
                <a:spcPts val="0"/>
              </a:spcAft>
              <a:buSzPts val="1300"/>
              <a:buChar char="•"/>
            </a:pPr>
            <a:r>
              <a:rPr lang="en" sz="1300"/>
              <a:t>Region was limited to the Sierra Nevadas to limit Model size</a:t>
            </a:r>
            <a:br>
              <a:rPr lang="en" sz="1300"/>
            </a:br>
            <a:endParaRPr sz="1300"/>
          </a:p>
          <a:p>
            <a:pPr indent="-311150" lvl="0" marL="457200" rtl="0" algn="l">
              <a:spcBef>
                <a:spcPts val="0"/>
              </a:spcBef>
              <a:spcAft>
                <a:spcPts val="0"/>
              </a:spcAft>
              <a:buSzPts val="1300"/>
              <a:buChar char="•"/>
            </a:pPr>
            <a:r>
              <a:rPr lang="en" sz="1300"/>
              <a:t>EfficientNet B1 Pruned was chosen for speed of training (~2.5 mins per Epoch)</a:t>
            </a:r>
            <a:br>
              <a:rPr lang="en" sz="1300"/>
            </a:br>
            <a:endParaRPr sz="1300"/>
          </a:p>
          <a:p>
            <a:pPr indent="-311150" lvl="0" marL="457200" rtl="0" algn="l">
              <a:spcBef>
                <a:spcPts val="0"/>
              </a:spcBef>
              <a:spcAft>
                <a:spcPts val="0"/>
              </a:spcAft>
              <a:buSzPts val="1300"/>
              <a:buChar char="•"/>
            </a:pPr>
            <a:r>
              <a:rPr lang="en" sz="1300"/>
              <a:t>A Stratified K-Fold was used on binned SWE data with 5 folds</a:t>
            </a:r>
            <a:br>
              <a:rPr lang="en" sz="1300"/>
            </a:br>
            <a:endParaRPr sz="1300"/>
          </a:p>
          <a:p>
            <a:pPr indent="-311150" lvl="0" marL="457200" rtl="0" algn="l">
              <a:spcBef>
                <a:spcPts val="0"/>
              </a:spcBef>
              <a:spcAft>
                <a:spcPts val="0"/>
              </a:spcAft>
              <a:buSzPts val="1300"/>
              <a:buChar char="•"/>
            </a:pPr>
            <a:r>
              <a:rPr b="1" lang="en" sz="1300">
                <a:latin typeface="Source Sans Pro"/>
                <a:ea typeface="Source Sans Pro"/>
                <a:cs typeface="Source Sans Pro"/>
                <a:sym typeface="Source Sans Pro"/>
              </a:rPr>
              <a:t>RESULTS (in RMSE):</a:t>
            </a:r>
            <a:endParaRPr sz="1300"/>
          </a:p>
          <a:p>
            <a:pPr indent="-311150" lvl="1" marL="914400" rtl="0" algn="l">
              <a:spcBef>
                <a:spcPts val="0"/>
              </a:spcBef>
              <a:spcAft>
                <a:spcPts val="0"/>
              </a:spcAft>
              <a:buSzPts val="1300"/>
              <a:buChar char="•"/>
            </a:pPr>
            <a:r>
              <a:rPr lang="en" sz="1300"/>
              <a:t>Best Model: 14.58 inches</a:t>
            </a:r>
            <a:endParaRPr sz="1300"/>
          </a:p>
          <a:p>
            <a:pPr indent="-311150" lvl="1" marL="914400" rtl="0" algn="l">
              <a:spcBef>
                <a:spcPts val="0"/>
              </a:spcBef>
              <a:spcAft>
                <a:spcPts val="0"/>
              </a:spcAft>
              <a:buSzPts val="1300"/>
              <a:buChar char="•"/>
            </a:pPr>
            <a:r>
              <a:rPr lang="en" sz="1300"/>
              <a:t>Worst Model: 16.65 inches</a:t>
            </a:r>
            <a:br>
              <a:rPr lang="en" sz="1300"/>
            </a:br>
            <a:endParaRPr sz="1300"/>
          </a:p>
          <a:p>
            <a:pPr indent="-311150" lvl="0" marL="457200" rtl="0" algn="l">
              <a:spcBef>
                <a:spcPts val="0"/>
              </a:spcBef>
              <a:spcAft>
                <a:spcPts val="0"/>
              </a:spcAft>
              <a:buSzPts val="1300"/>
              <a:buChar char="•"/>
            </a:pPr>
            <a:r>
              <a:rPr lang="en" sz="1300"/>
              <a:t>SWE Standard Deviation: 19.82 inches</a:t>
            </a:r>
            <a:endParaRPr sz="1300"/>
          </a:p>
          <a:p>
            <a:pPr indent="-311150" lvl="0" marL="457200" rtl="0" algn="l">
              <a:spcBef>
                <a:spcPts val="0"/>
              </a:spcBef>
              <a:spcAft>
                <a:spcPts val="0"/>
              </a:spcAft>
              <a:buSzPts val="1300"/>
              <a:buChar char="•"/>
            </a:pPr>
            <a:r>
              <a:rPr lang="en" sz="1300"/>
              <a:t>Competition best: ~3.5 inches</a:t>
            </a:r>
            <a:endParaRPr sz="1300"/>
          </a:p>
        </p:txBody>
      </p:sp>
      <p:pic>
        <p:nvPicPr>
          <p:cNvPr id="369" name="Google Shape;369;p44"/>
          <p:cNvPicPr preferRelativeResize="0"/>
          <p:nvPr/>
        </p:nvPicPr>
        <p:blipFill>
          <a:blip r:embed="rId3">
            <a:alphaModFix/>
          </a:blip>
          <a:stretch>
            <a:fillRect/>
          </a:stretch>
        </p:blipFill>
        <p:spPr>
          <a:xfrm>
            <a:off x="3290275" y="1041525"/>
            <a:ext cx="5710249" cy="3941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342900" y="1577351"/>
            <a:ext cx="2886000" cy="10629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Stage 2</a:t>
            </a:r>
            <a:endParaRPr/>
          </a:p>
          <a:p>
            <a:pPr indent="0" lvl="0" marL="0" rtl="0" algn="l">
              <a:spcBef>
                <a:spcPts val="0"/>
              </a:spcBef>
              <a:spcAft>
                <a:spcPts val="0"/>
              </a:spcAft>
              <a:buNone/>
            </a:pPr>
            <a:r>
              <a:rPr lang="en"/>
              <a:t>Modeling </a:t>
            </a:r>
            <a:endParaRPr/>
          </a:p>
          <a:p>
            <a:pPr indent="0" lvl="0" marL="0" rtl="0" algn="l">
              <a:spcBef>
                <a:spcPts val="0"/>
              </a:spcBef>
              <a:spcAft>
                <a:spcPts val="0"/>
              </a:spcAft>
              <a:buNone/>
            </a:pPr>
            <a:r>
              <a:rPr lang="en"/>
              <a:t>Ground Water</a:t>
            </a:r>
            <a:endParaRPr/>
          </a:p>
        </p:txBody>
      </p:sp>
      <p:pic>
        <p:nvPicPr>
          <p:cNvPr id="375" name="Google Shape;375;p45"/>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
        <p:nvSpPr>
          <p:cNvPr id="376" name="Google Shape;376;p45"/>
          <p:cNvSpPr txBox="1"/>
          <p:nvPr>
            <p:ph idx="1" type="body"/>
          </p:nvPr>
        </p:nvSpPr>
        <p:spPr>
          <a:xfrm>
            <a:off x="6234448" y="1419950"/>
            <a:ext cx="2497200" cy="2303700"/>
          </a:xfrm>
          <a:prstGeom prst="rect">
            <a:avLst/>
          </a:prstGeom>
        </p:spPr>
        <p:txBody>
          <a:bodyPr anchorCtr="0" anchor="ctr"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Considerations for Modeling</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Brief Overview of Approach</a:t>
            </a:r>
            <a:endParaRPr sz="1600">
              <a:solidFill>
                <a:srgbClr val="75707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Upcoming: Modeling Groundwater from Snow</a:t>
            </a:r>
            <a:endParaRPr/>
          </a:p>
        </p:txBody>
      </p:sp>
      <p:sp>
        <p:nvSpPr>
          <p:cNvPr id="382" name="Google Shape;382;p46"/>
          <p:cNvSpPr txBox="1"/>
          <p:nvPr>
            <p:ph idx="1" type="body"/>
          </p:nvPr>
        </p:nvSpPr>
        <p:spPr>
          <a:xfrm>
            <a:off x="4631900" y="1352100"/>
            <a:ext cx="4284600" cy="3280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500"/>
              <a:t>Groundwater Modeling is highly complex on its own.</a:t>
            </a:r>
            <a:endParaRPr sz="1500"/>
          </a:p>
          <a:p>
            <a:pPr indent="0" lvl="0" marL="0" rtl="0" algn="l">
              <a:spcBef>
                <a:spcPts val="800"/>
              </a:spcBef>
              <a:spcAft>
                <a:spcPts val="0"/>
              </a:spcAft>
              <a:buNone/>
            </a:pPr>
            <a:r>
              <a:rPr lang="en" sz="1500"/>
              <a:t>Highly</a:t>
            </a:r>
            <a:r>
              <a:rPr lang="en" sz="1500"/>
              <a:t> dependent on </a:t>
            </a:r>
            <a:r>
              <a:rPr b="1" lang="en" sz="1500">
                <a:latin typeface="Source Sans Pro"/>
                <a:ea typeface="Source Sans Pro"/>
                <a:cs typeface="Source Sans Pro"/>
                <a:sym typeface="Source Sans Pro"/>
              </a:rPr>
              <a:t>Natural </a:t>
            </a:r>
            <a:r>
              <a:rPr b="1" lang="en" sz="1500">
                <a:latin typeface="Source Sans Pro"/>
                <a:ea typeface="Source Sans Pro"/>
                <a:cs typeface="Source Sans Pro"/>
                <a:sym typeface="Source Sans Pro"/>
              </a:rPr>
              <a:t>structures</a:t>
            </a:r>
            <a:r>
              <a:rPr lang="en" sz="1500"/>
              <a:t> (geology, permeability of sediments, drainage basin shape, natural disruptions) and </a:t>
            </a:r>
            <a:r>
              <a:rPr b="1" lang="en" sz="1500">
                <a:latin typeface="Source Sans Pro"/>
                <a:ea typeface="Source Sans Pro"/>
                <a:cs typeface="Source Sans Pro"/>
                <a:sym typeface="Source Sans Pro"/>
              </a:rPr>
              <a:t>Anthropogenic impacts</a:t>
            </a:r>
            <a:r>
              <a:rPr lang="en" sz="1500"/>
              <a:t> (dams, </a:t>
            </a:r>
            <a:r>
              <a:rPr lang="en" sz="1500"/>
              <a:t>subsurface</a:t>
            </a:r>
            <a:r>
              <a:rPr lang="en" sz="1500"/>
              <a:t> structures, diversion of drainage, removal/use of water)</a:t>
            </a:r>
            <a:endParaRPr sz="1500"/>
          </a:p>
        </p:txBody>
      </p:sp>
      <p:pic>
        <p:nvPicPr>
          <p:cNvPr id="383" name="Google Shape;383;p46"/>
          <p:cNvPicPr preferRelativeResize="0"/>
          <p:nvPr/>
        </p:nvPicPr>
        <p:blipFill rotWithShape="1">
          <a:blip r:embed="rId3">
            <a:alphaModFix/>
          </a:blip>
          <a:srcRect b="0" l="0" r="29433" t="0"/>
          <a:stretch/>
        </p:blipFill>
        <p:spPr>
          <a:xfrm>
            <a:off x="443701" y="1151125"/>
            <a:ext cx="4016275" cy="3818800"/>
          </a:xfrm>
          <a:prstGeom prst="rect">
            <a:avLst/>
          </a:prstGeom>
          <a:noFill/>
          <a:ln>
            <a:noFill/>
          </a:ln>
        </p:spPr>
      </p:pic>
      <p:pic>
        <p:nvPicPr>
          <p:cNvPr descr="Diagram illustrating the water recharge process with emphasis on time it takes to recharge.&#10;&#10;https://www.researchgate.net/profile/Dirk-Mallants/publication/302559179/figure/fig6/AS:359982580158466@1462837943349/dealised-cross-section-showing-groundwater-flow-paths-from-recharge-to-discharge-areas.png" id="384" name="Google Shape;384;p46" title="Ground Water Recharge diagram"/>
          <p:cNvPicPr preferRelativeResize="0"/>
          <p:nvPr/>
        </p:nvPicPr>
        <p:blipFill>
          <a:blip r:embed="rId4">
            <a:alphaModFix/>
          </a:blip>
          <a:stretch>
            <a:fillRect/>
          </a:stretch>
        </p:blipFill>
        <p:spPr>
          <a:xfrm>
            <a:off x="4714878" y="2850025"/>
            <a:ext cx="2811250" cy="196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7"/>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Overview of Approach</a:t>
            </a:r>
            <a:endParaRPr/>
          </a:p>
        </p:txBody>
      </p:sp>
      <p:sp>
        <p:nvSpPr>
          <p:cNvPr id="390" name="Google Shape;390;p4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36550" lvl="0" marL="457200" rtl="0" algn="l">
              <a:spcBef>
                <a:spcPts val="800"/>
              </a:spcBef>
              <a:spcAft>
                <a:spcPts val="0"/>
              </a:spcAft>
              <a:buSzPts val="1700"/>
              <a:buChar char="•"/>
            </a:pPr>
            <a:r>
              <a:rPr lang="en" sz="1700"/>
              <a:t>Leverage as many existing </a:t>
            </a:r>
            <a:r>
              <a:rPr lang="en" sz="1700"/>
              <a:t>water table</a:t>
            </a:r>
            <a:r>
              <a:rPr lang="en" sz="1700"/>
              <a:t> models as possible</a:t>
            </a:r>
            <a:endParaRPr sz="1700"/>
          </a:p>
          <a:p>
            <a:pPr indent="-336550" lvl="0" marL="457200" rtl="0" algn="l">
              <a:spcBef>
                <a:spcPts val="0"/>
              </a:spcBef>
              <a:spcAft>
                <a:spcPts val="0"/>
              </a:spcAft>
              <a:buSzPts val="1700"/>
              <a:buChar char="•"/>
            </a:pPr>
            <a:r>
              <a:rPr lang="en" sz="1700"/>
              <a:t>Utilize our SWE predictions for a more nuanced estimate</a:t>
            </a:r>
            <a:endParaRPr sz="1700"/>
          </a:p>
          <a:p>
            <a:pPr indent="-336550" lvl="0" marL="457200" rtl="0" algn="l">
              <a:spcBef>
                <a:spcPts val="0"/>
              </a:spcBef>
              <a:spcAft>
                <a:spcPts val="0"/>
              </a:spcAft>
              <a:buSzPts val="1700"/>
              <a:buChar char="•"/>
            </a:pPr>
            <a:r>
              <a:rPr lang="en" sz="1700"/>
              <a:t>Creation of a forecasting tool that incorporates mins and maxs with buffers and regions for error. </a:t>
            </a:r>
            <a:endParaRPr sz="1700"/>
          </a:p>
          <a:p>
            <a:pPr indent="0" lvl="0" marL="0" rtl="0" algn="l">
              <a:spcBef>
                <a:spcPts val="800"/>
              </a:spcBef>
              <a:spcAft>
                <a:spcPts val="0"/>
              </a:spcAft>
              <a:buNone/>
            </a:pPr>
            <a:r>
              <a:t/>
            </a:r>
            <a:endParaRPr sz="1600"/>
          </a:p>
          <a:p>
            <a:pPr indent="0" lvl="0" marL="0" rtl="0" algn="l">
              <a:spcBef>
                <a:spcPts val="800"/>
              </a:spcBef>
              <a:spcAft>
                <a:spcPts val="0"/>
              </a:spcAft>
              <a:buNone/>
            </a:pPr>
            <a:r>
              <a:rPr b="1" lang="en" sz="1600">
                <a:latin typeface="Source Sans Pro"/>
                <a:ea typeface="Source Sans Pro"/>
                <a:cs typeface="Source Sans Pro"/>
                <a:sym typeface="Source Sans Pro"/>
              </a:rPr>
              <a:t>End Product: Usable dashboard with weekly updating</a:t>
            </a:r>
            <a:endParaRPr b="1" sz="1600">
              <a:latin typeface="Source Sans Pro"/>
              <a:ea typeface="Source Sans Pro"/>
              <a:cs typeface="Source Sans Pro"/>
              <a:sym typeface="Source Sans Pro"/>
            </a:endParaRPr>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i="1" lang="en" sz="1500"/>
              <a:t>** Stage 2 is still conceptual and will take shape as we transition from Stage 1</a:t>
            </a:r>
            <a:endParaRPr i="1" sz="1500"/>
          </a:p>
          <a:p>
            <a:pPr indent="0" lvl="0" marL="0" rtl="0" algn="l">
              <a:spcBef>
                <a:spcPts val="800"/>
              </a:spcBef>
              <a:spcAft>
                <a:spcPts val="0"/>
              </a:spcAft>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type="title"/>
          </p:nvPr>
        </p:nvSpPr>
        <p:spPr>
          <a:xfrm>
            <a:off x="342900" y="1577351"/>
            <a:ext cx="2886000" cy="10629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Next Steps</a:t>
            </a:r>
            <a:endParaRPr/>
          </a:p>
        </p:txBody>
      </p:sp>
      <p:pic>
        <p:nvPicPr>
          <p:cNvPr id="396" name="Google Shape;396;p48"/>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California Snowpack and </a:t>
            </a:r>
            <a:r>
              <a:rPr lang="en"/>
              <a:t>Agricultural</a:t>
            </a:r>
            <a:r>
              <a:rPr lang="en"/>
              <a:t> Water Supply</a:t>
            </a:r>
            <a:endParaRPr/>
          </a:p>
        </p:txBody>
      </p:sp>
      <p:sp>
        <p:nvSpPr>
          <p:cNvPr id="218" name="Google Shape;218;p31"/>
          <p:cNvSpPr txBox="1"/>
          <p:nvPr>
            <p:ph idx="1" type="body"/>
          </p:nvPr>
        </p:nvSpPr>
        <p:spPr>
          <a:xfrm>
            <a:off x="342900" y="1218800"/>
            <a:ext cx="4371900" cy="12462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sz="1600"/>
              <a:t>As much as </a:t>
            </a:r>
            <a:r>
              <a:rPr b="1" lang="en" sz="1600">
                <a:latin typeface="Source Sans Pro"/>
                <a:ea typeface="Source Sans Pro"/>
                <a:cs typeface="Source Sans Pro"/>
                <a:sym typeface="Source Sans Pro"/>
              </a:rPr>
              <a:t>70% of agricultural water</a:t>
            </a:r>
            <a:r>
              <a:rPr lang="en" sz="1600"/>
              <a:t> in California’s Central Valley estimated to come from the Sierra Nevada mountains.</a:t>
            </a:r>
            <a:endParaRPr sz="1600"/>
          </a:p>
          <a:p>
            <a:pPr indent="0" lvl="0" marL="0" rtl="0" algn="l">
              <a:spcBef>
                <a:spcPts val="800"/>
              </a:spcBef>
              <a:spcAft>
                <a:spcPts val="0"/>
              </a:spcAft>
              <a:buNone/>
            </a:pPr>
            <a:r>
              <a:rPr lang="en" sz="1400"/>
              <a:t>CA crops account for </a:t>
            </a:r>
            <a:r>
              <a:rPr b="1" lang="en" sz="1400">
                <a:latin typeface="Source Sans Pro"/>
                <a:ea typeface="Source Sans Pro"/>
                <a:cs typeface="Source Sans Pro"/>
                <a:sym typeface="Source Sans Pro"/>
              </a:rPr>
              <a:t>13% of ALL US crops</a:t>
            </a:r>
            <a:r>
              <a:rPr lang="en" sz="1400"/>
              <a:t>.</a:t>
            </a:r>
            <a:endParaRPr sz="1400"/>
          </a:p>
          <a:p>
            <a:pPr indent="0" lvl="0" marL="0" rtl="0" algn="l">
              <a:spcBef>
                <a:spcPts val="800"/>
              </a:spcBef>
              <a:spcAft>
                <a:spcPts val="0"/>
              </a:spcAft>
              <a:buNone/>
            </a:pPr>
            <a:r>
              <a:rPr lang="en" sz="1400"/>
              <a:t>Billion dollar industry with </a:t>
            </a:r>
            <a:r>
              <a:rPr lang="en" sz="1400"/>
              <a:t>estimated </a:t>
            </a:r>
            <a:r>
              <a:rPr b="1" lang="en" sz="1400">
                <a:latin typeface="Source Sans Pro"/>
                <a:ea typeface="Source Sans Pro"/>
                <a:cs typeface="Source Sans Pro"/>
                <a:sym typeface="Source Sans Pro"/>
              </a:rPr>
              <a:t>800,000 workers</a:t>
            </a:r>
            <a:r>
              <a:rPr lang="en" sz="1400"/>
              <a:t>.</a:t>
            </a:r>
            <a:endParaRPr sz="1400"/>
          </a:p>
        </p:txBody>
      </p:sp>
      <p:pic>
        <p:nvPicPr>
          <p:cNvPr descr="Image of tractor moving over dirt fields, plowing lines with some dust.&#10;&#10;https://s.hdnux.com/photos/01/20/74/61/21220451/3/1200x0.jpg" id="219" name="Google Shape;219;p31" title="Tractor in California Central Valley"/>
          <p:cNvPicPr preferRelativeResize="0"/>
          <p:nvPr/>
        </p:nvPicPr>
        <p:blipFill>
          <a:blip r:embed="rId3">
            <a:alphaModFix/>
          </a:blip>
          <a:stretch>
            <a:fillRect/>
          </a:stretch>
        </p:blipFill>
        <p:spPr>
          <a:xfrm>
            <a:off x="342900" y="2632700"/>
            <a:ext cx="3776739" cy="2448574"/>
          </a:xfrm>
          <a:prstGeom prst="rect">
            <a:avLst/>
          </a:prstGeom>
          <a:noFill/>
          <a:ln>
            <a:noFill/>
          </a:ln>
        </p:spPr>
      </p:pic>
      <p:sp>
        <p:nvSpPr>
          <p:cNvPr id="220" name="Google Shape;220;p31"/>
          <p:cNvSpPr txBox="1"/>
          <p:nvPr/>
        </p:nvSpPr>
        <p:spPr>
          <a:xfrm>
            <a:off x="5043850" y="4380750"/>
            <a:ext cx="415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Source Sans Pro"/>
                <a:ea typeface="Source Sans Pro"/>
                <a:cs typeface="Source Sans Pro"/>
                <a:sym typeface="Source Sans Pro"/>
              </a:rPr>
              <a:t>How much water do we get to use?</a:t>
            </a:r>
            <a:endParaRPr b="1" sz="2000">
              <a:latin typeface="Source Sans Pro"/>
              <a:ea typeface="Source Sans Pro"/>
              <a:cs typeface="Source Sans Pro"/>
              <a:sym typeface="Source Sans Pro"/>
            </a:endParaRPr>
          </a:p>
        </p:txBody>
      </p:sp>
      <p:sp>
        <p:nvSpPr>
          <p:cNvPr id="221" name="Google Shape;221;p31"/>
          <p:cNvSpPr/>
          <p:nvPr/>
        </p:nvSpPr>
        <p:spPr>
          <a:xfrm rot="2695676">
            <a:off x="4462904" y="2609142"/>
            <a:ext cx="337290" cy="1108178"/>
          </a:xfrm>
          <a:prstGeom prst="downArrow">
            <a:avLst>
              <a:gd fmla="val 50000" name="adj1"/>
              <a:gd fmla="val 652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View of Sierra peaks showing areas of high alpine exposed rock and snow&#10;&#10;https://images.theconversation.com/files/412186/original/file-20210720-17-l3bga2.jpg?ixlib=rb-1.1.0&amp;q=45&amp;auto=format&amp;w=1200&amp;h=900.0&amp;fit=crop" id="222" name="Google Shape;222;p31" title="Sierra Peaks"/>
          <p:cNvPicPr preferRelativeResize="0"/>
          <p:nvPr/>
        </p:nvPicPr>
        <p:blipFill>
          <a:blip r:embed="rId4">
            <a:alphaModFix/>
          </a:blip>
          <a:stretch>
            <a:fillRect/>
          </a:stretch>
        </p:blipFill>
        <p:spPr>
          <a:xfrm>
            <a:off x="5102527" y="1279950"/>
            <a:ext cx="3682398" cy="2761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Next Steps</a:t>
            </a:r>
            <a:endParaRPr/>
          </a:p>
        </p:txBody>
      </p:sp>
      <p:sp>
        <p:nvSpPr>
          <p:cNvPr id="402" name="Google Shape;402;p4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800">
                <a:latin typeface="Source Sans Pro"/>
                <a:ea typeface="Source Sans Pro"/>
                <a:cs typeface="Source Sans Pro"/>
                <a:sym typeface="Source Sans Pro"/>
              </a:rPr>
              <a:t>Stage 1:</a:t>
            </a:r>
            <a:endParaRPr b="1" sz="1800">
              <a:latin typeface="Source Sans Pro"/>
              <a:ea typeface="Source Sans Pro"/>
              <a:cs typeface="Source Sans Pro"/>
              <a:sym typeface="Source Sans Pro"/>
            </a:endParaRPr>
          </a:p>
          <a:p>
            <a:pPr indent="0" lvl="0" marL="0" rtl="0" algn="l">
              <a:spcBef>
                <a:spcPts val="800"/>
              </a:spcBef>
              <a:spcAft>
                <a:spcPts val="0"/>
              </a:spcAft>
              <a:buNone/>
            </a:pPr>
            <a:r>
              <a:rPr lang="en" sz="1800"/>
              <a:t>Finish the data staging/prep and incorporate additional data sources to model.</a:t>
            </a:r>
            <a:endParaRPr sz="1800"/>
          </a:p>
          <a:p>
            <a:pPr indent="0" lvl="0" marL="0" rtl="0" algn="l">
              <a:spcBef>
                <a:spcPts val="800"/>
              </a:spcBef>
              <a:spcAft>
                <a:spcPts val="0"/>
              </a:spcAft>
              <a:buNone/>
            </a:pPr>
            <a:r>
              <a:rPr lang="en" sz="1800"/>
              <a:t>Refine model parameters.</a:t>
            </a:r>
            <a:endParaRPr sz="1800"/>
          </a:p>
          <a:p>
            <a:pPr indent="0" lvl="0" marL="0" rtl="0" algn="l">
              <a:spcBef>
                <a:spcPts val="800"/>
              </a:spcBef>
              <a:spcAft>
                <a:spcPts val="0"/>
              </a:spcAft>
              <a:buNone/>
            </a:pPr>
            <a:r>
              <a:rPr lang="en" sz="1800"/>
              <a:t>Refine calculated inputs</a:t>
            </a:r>
            <a:endParaRPr sz="1800"/>
          </a:p>
          <a:p>
            <a:pPr indent="-342900" lvl="0" marL="457200" rtl="0" algn="l">
              <a:spcBef>
                <a:spcPts val="800"/>
              </a:spcBef>
              <a:spcAft>
                <a:spcPts val="0"/>
              </a:spcAft>
              <a:buSzPts val="1800"/>
              <a:buChar char="•"/>
            </a:pPr>
            <a:r>
              <a:rPr lang="en" sz="1800"/>
              <a:t>Station weights</a:t>
            </a:r>
            <a:endParaRPr sz="1800"/>
          </a:p>
          <a:p>
            <a:pPr indent="-342900" lvl="0" marL="457200" rtl="0" algn="l">
              <a:spcBef>
                <a:spcPts val="0"/>
              </a:spcBef>
              <a:spcAft>
                <a:spcPts val="0"/>
              </a:spcAft>
              <a:buSzPts val="1800"/>
              <a:buChar char="•"/>
            </a:pPr>
            <a:r>
              <a:rPr lang="en" sz="1800"/>
              <a:t>Raw data vs. change detection in s</a:t>
            </a:r>
            <a:r>
              <a:rPr lang="en" sz="1800"/>
              <a:t>atellite</a:t>
            </a:r>
            <a:r>
              <a:rPr lang="en" sz="1800"/>
              <a:t> bands</a:t>
            </a:r>
            <a:endParaRPr sz="1800"/>
          </a:p>
          <a:p>
            <a:pPr indent="-342900" lvl="0" marL="457200" rtl="0" algn="l">
              <a:spcBef>
                <a:spcPts val="0"/>
              </a:spcBef>
              <a:spcAft>
                <a:spcPts val="0"/>
              </a:spcAft>
              <a:buSzPts val="1800"/>
              <a:buChar char="•"/>
            </a:pPr>
            <a:r>
              <a:rPr lang="en" sz="1800"/>
              <a:t>Adjustments for appropriate weather metrics</a:t>
            </a:r>
            <a:endParaRPr sz="1800"/>
          </a:p>
          <a:p>
            <a:pPr indent="0" lvl="0" marL="0" rtl="0" algn="l">
              <a:spcBef>
                <a:spcPts val="800"/>
              </a:spcBef>
              <a:spcAft>
                <a:spcPts val="0"/>
              </a:spcAft>
              <a:buNone/>
            </a:pPr>
            <a:r>
              <a:rPr lang="en" sz="1800"/>
              <a:t>Prepare for competition submission</a:t>
            </a:r>
            <a:endParaRPr sz="1800"/>
          </a:p>
          <a:p>
            <a:pPr indent="0" lvl="0" marL="0" rtl="0" algn="l">
              <a:spcBef>
                <a:spcPts val="800"/>
              </a:spcBef>
              <a:spcAft>
                <a:spcPts val="0"/>
              </a:spcAft>
              <a:buNone/>
            </a:pPr>
            <a:r>
              <a:rPr b="1" lang="en" sz="1800">
                <a:latin typeface="Source Sans Pro"/>
                <a:ea typeface="Source Sans Pro"/>
                <a:cs typeface="Source Sans Pro"/>
                <a:sym typeface="Source Sans Pro"/>
              </a:rPr>
              <a:t>Stage 2: </a:t>
            </a:r>
            <a:endParaRPr b="1" sz="1800">
              <a:latin typeface="Source Sans Pro"/>
              <a:ea typeface="Source Sans Pro"/>
              <a:cs typeface="Source Sans Pro"/>
              <a:sym typeface="Source Sans Pro"/>
            </a:endParaRPr>
          </a:p>
          <a:p>
            <a:pPr indent="0" lvl="0" marL="0" rtl="0" algn="l">
              <a:spcBef>
                <a:spcPts val="800"/>
              </a:spcBef>
              <a:spcAft>
                <a:spcPts val="0"/>
              </a:spcAft>
              <a:buNone/>
            </a:pPr>
            <a:r>
              <a:rPr lang="en" sz="1800"/>
              <a:t>Scope and Begin</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p:nvPr>
            <p:ph idx="2" type="pic"/>
          </p:nvPr>
        </p:nvSpPr>
        <p:spPr>
          <a:xfrm>
            <a:off x="344043" y="308610"/>
            <a:ext cx="8455800" cy="4402800"/>
          </a:xfrm>
          <a:prstGeom prst="rect">
            <a:avLst/>
          </a:prstGeom>
        </p:spPr>
      </p:sp>
      <p:sp>
        <p:nvSpPr>
          <p:cNvPr id="408" name="Google Shape;408;p50"/>
          <p:cNvSpPr txBox="1"/>
          <p:nvPr>
            <p:ph type="ctrTitle"/>
          </p:nvPr>
        </p:nvSpPr>
        <p:spPr>
          <a:xfrm>
            <a:off x="342901" y="2617968"/>
            <a:ext cx="3429000" cy="926400"/>
          </a:xfrm>
          <a:prstGeom prst="rect">
            <a:avLst/>
          </a:prstGeom>
        </p:spPr>
        <p:txBody>
          <a:bodyPr anchorCtr="0" anchor="b" bIns="102875" lIns="342900" spcFirstLastPara="1" rIns="68575" wrap="square" tIns="34275">
            <a:normAutofit/>
          </a:bodyPr>
          <a:lstStyle/>
          <a:p>
            <a:pPr indent="0" lvl="0" marL="0" rtl="0" algn="l">
              <a:spcBef>
                <a:spcPts val="0"/>
              </a:spcBef>
              <a:spcAft>
                <a:spcPts val="0"/>
              </a:spcAft>
              <a:buNone/>
            </a:pPr>
            <a:r>
              <a:rPr lang="en"/>
              <a:t>Questions?</a:t>
            </a:r>
            <a:endParaRPr/>
          </a:p>
        </p:txBody>
      </p:sp>
      <p:sp>
        <p:nvSpPr>
          <p:cNvPr id="409" name="Google Shape;409;p50"/>
          <p:cNvSpPr txBox="1"/>
          <p:nvPr>
            <p:ph idx="1" type="subTitle"/>
          </p:nvPr>
        </p:nvSpPr>
        <p:spPr>
          <a:xfrm>
            <a:off x="342899" y="3544505"/>
            <a:ext cx="3429000" cy="985800"/>
          </a:xfrm>
          <a:prstGeom prst="rect">
            <a:avLst/>
          </a:prstGeom>
        </p:spPr>
        <p:txBody>
          <a:bodyPr anchorCtr="0" anchor="t" bIns="34275" lIns="377175" spcFirstLastPara="1" rIns="1577325" wrap="square" tIns="34275">
            <a:normAutofit/>
          </a:bodyPr>
          <a:lstStyle/>
          <a:p>
            <a:pPr indent="0" lvl="0" marL="0" rtl="0" algn="l">
              <a:spcBef>
                <a:spcPts val="800"/>
              </a:spcBef>
              <a:spcAft>
                <a:spcPts val="0"/>
              </a:spcAft>
              <a:buNone/>
            </a:pPr>
            <a:r>
              <a:rPr lang="en"/>
              <a:t>Thank you!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References</a:t>
            </a:r>
            <a:endParaRPr/>
          </a:p>
        </p:txBody>
      </p:sp>
      <p:sp>
        <p:nvSpPr>
          <p:cNvPr id="415" name="Google Shape;415;p5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298450" lvl="0" marL="457200" rtl="0" algn="l">
              <a:lnSpc>
                <a:spcPct val="115000"/>
              </a:lnSpc>
              <a:spcBef>
                <a:spcPts val="800"/>
              </a:spcBef>
              <a:spcAft>
                <a:spcPts val="0"/>
              </a:spcAft>
              <a:buSzPts val="1100"/>
              <a:buChar char="•"/>
            </a:pPr>
            <a:r>
              <a:rPr lang="en"/>
              <a:t>Ahamed, Aakash, et al. “Assessing the Utility of Remote Sensing Data to Accurately Estimate Changes in Groundwater Storage.” Science of The Total Environment, vol. 807, Feb. 2022, p. 150635. ScienceDirect, https://doi.org/10.1016/j.scitotenv.2021.150635 . </a:t>
            </a:r>
            <a:endParaRPr/>
          </a:p>
          <a:p>
            <a:pPr indent="-298450" lvl="0" marL="457200" rtl="0" algn="l">
              <a:lnSpc>
                <a:spcPct val="115000"/>
              </a:lnSpc>
              <a:spcBef>
                <a:spcPts val="0"/>
              </a:spcBef>
              <a:spcAft>
                <a:spcPts val="0"/>
              </a:spcAft>
              <a:buSzPts val="1100"/>
              <a:buChar char="•"/>
            </a:pPr>
            <a:r>
              <a:rPr lang="en"/>
              <a:t>Aschauer, Johannes, and Christoph Marty. “Evaluating Methods for Reconstructing Large Gaps in Historic Snow Depth Time Series.” Geoscientific Instrumentation, Methods and Data Systems, vol. 10, no. 2, Nov. 2021, pp. 297–312. gi.copernicus.org, https://doi.org/10.5194/gi-10-297-2021 .</a:t>
            </a:r>
            <a:endParaRPr/>
          </a:p>
          <a:p>
            <a:pPr indent="-298450" lvl="0" marL="457200" rtl="0" algn="l">
              <a:lnSpc>
                <a:spcPct val="115000"/>
              </a:lnSpc>
              <a:spcBef>
                <a:spcPts val="0"/>
              </a:spcBef>
              <a:spcAft>
                <a:spcPts val="0"/>
              </a:spcAft>
              <a:buSzPts val="1100"/>
              <a:buChar char="•"/>
            </a:pPr>
            <a:r>
              <a:rPr lang="en"/>
              <a:t>Huning, Laurie S., and Steven A. Margulis. “Investigating the Variability of High-Elevation Seasonal Orographic Snowfall Enhancement and Its Drivers across Sierra Nevada, California.” Journal of Hydrometeorology, vol. 19, no. 1, Jan. 2018, pp. 47–67. journals.ametsoc.org, https://doi.org/10.1175/JHM-D-16-0254.1 </a:t>
            </a:r>
            <a:endParaRPr/>
          </a:p>
          <a:p>
            <a:pPr indent="-298450" lvl="0" marL="457200" rtl="0" algn="l">
              <a:lnSpc>
                <a:spcPct val="115000"/>
              </a:lnSpc>
              <a:spcBef>
                <a:spcPts val="0"/>
              </a:spcBef>
              <a:spcAft>
                <a:spcPts val="0"/>
              </a:spcAft>
              <a:buSzPts val="1100"/>
              <a:buChar char="•"/>
            </a:pPr>
            <a:r>
              <a:rPr lang="en"/>
              <a:t>Huning, Laurie S., et al. “Implications of Detection Methods on Characterizing Atmospheric River Contribution to Seasonal Snowfall Across Sierra Nevada, USA.” Geophysical Research Letters, vol. 44, no. 20, 2017, p. 10,445-10,453. Wiley Online Library, https://doi.org/10.1002/2017GL075201</a:t>
            </a:r>
            <a:endParaRPr/>
          </a:p>
          <a:p>
            <a:pPr indent="-298450" lvl="0" marL="457200" rtl="0" algn="l">
              <a:lnSpc>
                <a:spcPct val="115000"/>
              </a:lnSpc>
              <a:spcBef>
                <a:spcPts val="0"/>
              </a:spcBef>
              <a:spcAft>
                <a:spcPts val="0"/>
              </a:spcAft>
              <a:buSzPts val="1100"/>
              <a:buChar char="•"/>
            </a:pPr>
            <a:r>
              <a:rPr lang="en"/>
              <a:t>Margulis, S. A., Cortés, G., Girotto, M., &amp; Durand, M. (2016). A Landsat-Era Sierra Nevada Snow Reanalysis (1985–2015), Journal of Hydrometeorology, 17(4), 1203-1221. Retrieved Feb 2, 2022, from https://journals.ametsoc.org/view/journals/hydr/17/4/jhm-d-15-0177_1.xml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Image Sources</a:t>
            </a:r>
            <a:endParaRPr/>
          </a:p>
        </p:txBody>
      </p:sp>
      <p:sp>
        <p:nvSpPr>
          <p:cNvPr id="421" name="Google Shape;421;p5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b="1" lang="en">
                <a:latin typeface="Source Sans Pro"/>
                <a:ea typeface="Source Sans Pro"/>
                <a:cs typeface="Source Sans Pro"/>
                <a:sym typeface="Source Sans Pro"/>
              </a:rPr>
              <a:t>Slide 1:</a:t>
            </a:r>
            <a:r>
              <a:rPr lang="en"/>
              <a:t> View from the top of Mount Dana, September 2017 (by Tilman)</a:t>
            </a:r>
            <a:endParaRPr b="1">
              <a:latin typeface="Source Sans Pro"/>
              <a:ea typeface="Source Sans Pro"/>
              <a:cs typeface="Source Sans Pro"/>
              <a:sym typeface="Source Sans Pro"/>
            </a:endParaRPr>
          </a:p>
          <a:p>
            <a:pPr indent="0" lvl="0" marL="0" rtl="0" algn="l">
              <a:spcBef>
                <a:spcPts val="800"/>
              </a:spcBef>
              <a:spcAft>
                <a:spcPts val="0"/>
              </a:spcAft>
              <a:buNone/>
            </a:pPr>
            <a:r>
              <a:rPr b="1" lang="en">
                <a:latin typeface="Source Sans Pro"/>
                <a:ea typeface="Source Sans Pro"/>
                <a:cs typeface="Source Sans Pro"/>
                <a:sym typeface="Source Sans Pro"/>
              </a:rPr>
              <a:t>Slide 2:</a:t>
            </a:r>
            <a:r>
              <a:rPr lang="en"/>
              <a:t> CA Central Valley Farming: </a:t>
            </a:r>
            <a:r>
              <a:rPr lang="en" u="sng">
                <a:solidFill>
                  <a:schemeClr val="hlink"/>
                </a:solidFill>
                <a:hlinkClick r:id="rId3"/>
              </a:rPr>
              <a:t>https://s.hdnux.com/photos/01/20/74/61/21220451/3/1200x0.jpg</a:t>
            </a:r>
            <a:endParaRPr/>
          </a:p>
          <a:p>
            <a:pPr indent="0" lvl="0" marL="0" rtl="0" algn="l">
              <a:spcBef>
                <a:spcPts val="800"/>
              </a:spcBef>
              <a:spcAft>
                <a:spcPts val="0"/>
              </a:spcAft>
              <a:buNone/>
            </a:pPr>
            <a:r>
              <a:rPr lang="en"/>
              <a:t>Sierra Nevada Peaks: </a:t>
            </a:r>
            <a:r>
              <a:rPr lang="en" u="sng">
                <a:solidFill>
                  <a:schemeClr val="hlink"/>
                </a:solidFill>
                <a:hlinkClick r:id="rId4"/>
              </a:rPr>
              <a:t>https://images.theconversation.com/files/412186/original/file-20210720-17-l3bga2.jpg?ixlib=rb-1.1.0&amp;q=45&amp;auto=format&amp;w=1200&amp;h=900.0&amp;fit=crop</a:t>
            </a:r>
            <a:endParaRPr/>
          </a:p>
          <a:p>
            <a:pPr indent="0" lvl="0" marL="0" rtl="0" algn="l">
              <a:spcBef>
                <a:spcPts val="800"/>
              </a:spcBef>
              <a:spcAft>
                <a:spcPts val="0"/>
              </a:spcAft>
              <a:buNone/>
            </a:pPr>
            <a:r>
              <a:rPr b="1" lang="en">
                <a:latin typeface="Source Sans Pro"/>
                <a:ea typeface="Source Sans Pro"/>
                <a:cs typeface="Source Sans Pro"/>
                <a:sym typeface="Source Sans Pro"/>
              </a:rPr>
              <a:t>Slide 5: </a:t>
            </a:r>
            <a:r>
              <a:rPr lang="en"/>
              <a:t>Rain shadow diagram: </a:t>
            </a:r>
            <a:r>
              <a:rPr lang="en" u="sng">
                <a:solidFill>
                  <a:schemeClr val="hlink"/>
                </a:solidFill>
                <a:hlinkClick r:id="rId5"/>
              </a:rPr>
              <a:t>https://slideplayer.com/slide/13862119/85/images/5/The+Rain+Shadow+WINDWARD+SIDE+LEEWARD+SIDE+PREVAILING+WESTERLIES.jpg</a:t>
            </a:r>
            <a:endParaRPr/>
          </a:p>
          <a:p>
            <a:pPr indent="0" lvl="0" marL="0" rtl="0" algn="l">
              <a:spcBef>
                <a:spcPts val="800"/>
              </a:spcBef>
              <a:spcAft>
                <a:spcPts val="0"/>
              </a:spcAft>
              <a:buNone/>
            </a:pPr>
            <a:r>
              <a:rPr b="1" lang="en">
                <a:latin typeface="Source Sans Pro"/>
                <a:ea typeface="Source Sans Pro"/>
                <a:cs typeface="Source Sans Pro"/>
                <a:sym typeface="Source Sans Pro"/>
              </a:rPr>
              <a:t>Slide 6: </a:t>
            </a:r>
            <a:r>
              <a:rPr lang="en"/>
              <a:t>Sierra Nevadas Pano of multiple peaks: </a:t>
            </a:r>
            <a:r>
              <a:rPr lang="en" u="sng">
                <a:solidFill>
                  <a:schemeClr val="hlink"/>
                </a:solidFill>
                <a:hlinkClick r:id="rId6"/>
              </a:rPr>
              <a:t>https://snowbrains.com/wp-content/uploads/2017/04/Screen-Shot-2017-04-13-at-7.55.59-AM-min-1.png</a:t>
            </a:r>
            <a:endParaRPr/>
          </a:p>
          <a:p>
            <a:pPr indent="0" lvl="0" marL="0" rtl="0" algn="l">
              <a:spcBef>
                <a:spcPts val="800"/>
              </a:spcBef>
              <a:spcAft>
                <a:spcPts val="0"/>
              </a:spcAft>
              <a:buNone/>
            </a:pPr>
            <a:r>
              <a:rPr b="1" lang="en">
                <a:latin typeface="Source Sans Pro"/>
                <a:ea typeface="Source Sans Pro"/>
                <a:cs typeface="Source Sans Pro"/>
                <a:sym typeface="Source Sans Pro"/>
              </a:rPr>
              <a:t>Slide 9: </a:t>
            </a:r>
            <a:r>
              <a:rPr lang="en" u="sng">
                <a:solidFill>
                  <a:srgbClr val="2200CC"/>
                </a:solidFill>
                <a:latin typeface="Source Sans Pro"/>
                <a:ea typeface="Source Sans Pro"/>
                <a:cs typeface="Source Sans Pro"/>
                <a:sym typeface="Source Sans Pro"/>
                <a:hlinkClick r:id="rId7">
                  <a:extLst>
                    <a:ext uri="{A12FA001-AC4F-418D-AE19-62706E023703}">
                      <ahyp:hlinkClr val="tx"/>
                    </a:ext>
                  </a:extLst>
                </a:hlinkClick>
              </a:rPr>
              <a:t>https://www.nrcs.usda.gov/wps/portal/wcc/home/aboutUs/monitoringPrograms/automatedSnowMonitoring/</a:t>
            </a:r>
            <a:endParaRPr>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1"/>
              </a:buClr>
              <a:buSzPts val="1100"/>
              <a:buFont typeface="Arial"/>
              <a:buNone/>
            </a:pPr>
            <a:r>
              <a:rPr lang="en" u="sng">
                <a:solidFill>
                  <a:srgbClr val="2200CC"/>
                </a:solidFill>
                <a:latin typeface="Source Sans Pro"/>
                <a:ea typeface="Source Sans Pro"/>
                <a:cs typeface="Source Sans Pro"/>
                <a:sym typeface="Source Sans Pro"/>
                <a:hlinkClick r:id="rId8">
                  <a:extLst>
                    <a:ext uri="{A12FA001-AC4F-418D-AE19-62706E023703}">
                      <ahyp:hlinkClr val="tx"/>
                    </a:ext>
                  </a:extLst>
                </a:hlinkClick>
              </a:rPr>
              <a:t>https://commons.wikimedia.org/wiki/File:Sentinel_2-IMG_5873-white_(crop).jpg</a:t>
            </a:r>
            <a:r>
              <a:rPr lang="en">
                <a:solidFill>
                  <a:schemeClr val="dk1"/>
                </a:solidFill>
                <a:latin typeface="Source Sans Pro"/>
                <a:ea typeface="Source Sans Pro"/>
                <a:cs typeface="Source Sans Pro"/>
                <a:sym typeface="Source Sans Pro"/>
              </a:rPr>
              <a:t> By Rama, CC BY-SA 2.0 fr</a:t>
            </a:r>
            <a:endParaRPr>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lang="en" u="sng">
                <a:solidFill>
                  <a:srgbClr val="2200CC"/>
                </a:solidFill>
                <a:latin typeface="Source Sans Pro"/>
                <a:ea typeface="Source Sans Pro"/>
                <a:cs typeface="Source Sans Pro"/>
                <a:sym typeface="Source Sans Pro"/>
                <a:hlinkClick r:id="rId9">
                  <a:extLst>
                    <a:ext uri="{A12FA001-AC4F-418D-AE19-62706E023703}">
                      <ahyp:hlinkClr val="tx"/>
                    </a:ext>
                  </a:extLst>
                </a:hlinkClick>
              </a:rPr>
              <a:t>https://landsat.gsfc.nasa.gov/satellites/landsat-8/</a:t>
            </a:r>
            <a:r>
              <a:rPr lang="en">
                <a:solidFill>
                  <a:schemeClr val="dk1"/>
                </a:solidFill>
                <a:latin typeface="Source Sans Pro"/>
                <a:ea typeface="Source Sans Pro"/>
                <a:cs typeface="Source Sans Pro"/>
                <a:sym typeface="Source Sans Pro"/>
              </a:rPr>
              <a:t> USGS/NASA Landsat</a:t>
            </a:r>
            <a:endParaRPr>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Arial"/>
              <a:ea typeface="Arial"/>
              <a:cs typeface="Arial"/>
              <a:sym typeface="Arial"/>
            </a:endParaRPr>
          </a:p>
          <a:p>
            <a:pPr indent="0" lvl="0" marL="0" rtl="0" algn="l">
              <a:spcBef>
                <a:spcPts val="800"/>
              </a:spcBef>
              <a:spcAft>
                <a:spcPts val="0"/>
              </a:spcAft>
              <a:buNone/>
            </a:pPr>
            <a:r>
              <a:rPr b="1" lang="en">
                <a:latin typeface="Source Sans Pro"/>
                <a:ea typeface="Source Sans Pro"/>
                <a:cs typeface="Source Sans Pro"/>
                <a:sym typeface="Source Sans Pro"/>
              </a:rPr>
              <a:t>Slide 11:  </a:t>
            </a:r>
            <a:r>
              <a:rPr lang="en" sz="900">
                <a:solidFill>
                  <a:srgbClr val="0645AD"/>
                </a:solidFill>
                <a:highlight>
                  <a:srgbClr val="F8F9FA"/>
                </a:highlight>
                <a:uFill>
                  <a:noFill/>
                </a:uFill>
                <a:latin typeface="Arial"/>
                <a:ea typeface="Arial"/>
                <a:cs typeface="Arial"/>
                <a:sym typeface="Arial"/>
                <a:hlinkClick r:id="rId10">
                  <a:extLst>
                    <a:ext uri="{A12FA001-AC4F-418D-AE19-62706E023703}">
                      <ahyp:hlinkClr val="tx"/>
                    </a:ext>
                  </a:extLst>
                </a:hlinkClick>
              </a:rPr>
              <a:t>https://www.flickr.com/photos/megstewart/86440877https://www.flickr.com/photos/megstewart/8644087724/</a:t>
            </a:r>
            <a:endParaRPr sz="1300">
              <a:solidFill>
                <a:schemeClr val="dk1"/>
              </a:solidFill>
            </a:endParaRPr>
          </a:p>
          <a:p>
            <a:pPr indent="0" lvl="0" marL="0" rtl="0" algn="l">
              <a:spcBef>
                <a:spcPts val="800"/>
              </a:spcBef>
              <a:spcAft>
                <a:spcPts val="0"/>
              </a:spcAft>
              <a:buNone/>
            </a:pPr>
            <a:r>
              <a:rPr b="1" lang="en">
                <a:latin typeface="Source Sans Pro"/>
                <a:ea typeface="Source Sans Pro"/>
                <a:cs typeface="Source Sans Pro"/>
                <a:sym typeface="Source Sans Pro"/>
              </a:rPr>
              <a:t>Slide 18: </a:t>
            </a:r>
            <a:r>
              <a:rPr lang="en" u="sng">
                <a:solidFill>
                  <a:schemeClr val="hlink"/>
                </a:solidFill>
                <a:hlinkClick r:id="rId11"/>
              </a:rPr>
              <a:t>https://www.researchgate.net/profile/Dirk-Mallants/publication/302559179/figure/fig6/AS:359982580158466@1462837943349/dealised-cross-section-showing-groundwater-flow-paths-from-recharge-to-discharge-areas.png</a:t>
            </a:r>
            <a:endParaRPr/>
          </a:p>
          <a:p>
            <a:pPr indent="0" lvl="0" marL="0" rtl="0" algn="l">
              <a:spcBef>
                <a:spcPts val="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Predicting Water in the CA Central Valley</a:t>
            </a:r>
            <a:endParaRPr/>
          </a:p>
        </p:txBody>
      </p:sp>
      <p:sp>
        <p:nvSpPr>
          <p:cNvPr id="228" name="Google Shape;228;p32"/>
          <p:cNvSpPr txBox="1"/>
          <p:nvPr>
            <p:ph idx="1" type="body"/>
          </p:nvPr>
        </p:nvSpPr>
        <p:spPr>
          <a:xfrm>
            <a:off x="461475" y="2035950"/>
            <a:ext cx="3694800" cy="180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600"/>
              <a:t>Modeling </a:t>
            </a:r>
            <a:r>
              <a:rPr b="1" lang="en" sz="1600">
                <a:latin typeface="Source Sans Pro"/>
                <a:ea typeface="Source Sans Pro"/>
                <a:cs typeface="Source Sans Pro"/>
                <a:sym typeface="Source Sans Pro"/>
              </a:rPr>
              <a:t>Snow Water Equivalent (SWE)</a:t>
            </a:r>
            <a:endParaRPr b="1" sz="1600">
              <a:latin typeface="Source Sans Pro"/>
              <a:ea typeface="Source Sans Pro"/>
              <a:cs typeface="Source Sans Pro"/>
              <a:sym typeface="Source Sans Pro"/>
            </a:endParaRPr>
          </a:p>
          <a:p>
            <a:pPr indent="-317500" lvl="0" marL="457200" rtl="0" algn="l">
              <a:spcBef>
                <a:spcPts val="800"/>
              </a:spcBef>
              <a:spcAft>
                <a:spcPts val="0"/>
              </a:spcAft>
              <a:buSzPts val="1400"/>
              <a:buChar char="-"/>
            </a:pPr>
            <a:r>
              <a:rPr lang="en" sz="1400"/>
              <a:t>SWE is the amount of water you would expect if you melted the snow present. </a:t>
            </a:r>
            <a:endParaRPr sz="1400"/>
          </a:p>
          <a:p>
            <a:pPr indent="-317500" lvl="0" marL="457200" rtl="0" algn="l">
              <a:spcBef>
                <a:spcPts val="0"/>
              </a:spcBef>
              <a:spcAft>
                <a:spcPts val="0"/>
              </a:spcAft>
              <a:buSzPts val="1400"/>
              <a:buChar char="-"/>
            </a:pPr>
            <a:r>
              <a:rPr lang="en" sz="1400"/>
              <a:t>Takes into consideration density, inches, accumulation, sublimation, melt</a:t>
            </a:r>
            <a:endParaRPr sz="1400"/>
          </a:p>
          <a:p>
            <a:pPr indent="-317500" lvl="0" marL="457200" rtl="0" algn="l">
              <a:spcBef>
                <a:spcPts val="0"/>
              </a:spcBef>
              <a:spcAft>
                <a:spcPts val="0"/>
              </a:spcAft>
              <a:buSzPts val="1400"/>
              <a:buChar char="-"/>
            </a:pPr>
            <a:r>
              <a:rPr lang="en" sz="1400"/>
              <a:t>High variation of snow accumulation and complex weather, geologic, and climate related components.</a:t>
            </a:r>
            <a:endParaRPr sz="1400"/>
          </a:p>
        </p:txBody>
      </p:sp>
      <p:sp>
        <p:nvSpPr>
          <p:cNvPr id="229" name="Google Shape;229;p32"/>
          <p:cNvSpPr txBox="1"/>
          <p:nvPr/>
        </p:nvSpPr>
        <p:spPr>
          <a:xfrm>
            <a:off x="406150" y="1167350"/>
            <a:ext cx="369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Source Sans Pro"/>
                <a:ea typeface="Source Sans Pro"/>
                <a:cs typeface="Source Sans Pro"/>
                <a:sym typeface="Source Sans Pro"/>
              </a:rPr>
              <a:t>Stage 1:</a:t>
            </a:r>
            <a:r>
              <a:rPr lang="en" sz="2100">
                <a:latin typeface="Source Sans Pro Light"/>
                <a:ea typeface="Source Sans Pro Light"/>
                <a:cs typeface="Source Sans Pro Light"/>
                <a:sym typeface="Source Sans Pro Light"/>
              </a:rPr>
              <a:t> </a:t>
            </a:r>
            <a:r>
              <a:rPr b="1" lang="en" sz="2100">
                <a:latin typeface="Source Sans Pro"/>
                <a:ea typeface="Source Sans Pro"/>
                <a:cs typeface="Source Sans Pro"/>
                <a:sym typeface="Source Sans Pro"/>
              </a:rPr>
              <a:t>How much snow falls in the Sierra Nevada?</a:t>
            </a:r>
            <a:endParaRPr b="1" sz="2100">
              <a:latin typeface="Source Sans Pro"/>
              <a:ea typeface="Source Sans Pro"/>
              <a:cs typeface="Source Sans Pro"/>
              <a:sym typeface="Source Sans Pro"/>
            </a:endParaRPr>
          </a:p>
        </p:txBody>
      </p:sp>
      <p:sp>
        <p:nvSpPr>
          <p:cNvPr id="230" name="Google Shape;230;p32"/>
          <p:cNvSpPr txBox="1"/>
          <p:nvPr/>
        </p:nvSpPr>
        <p:spPr>
          <a:xfrm>
            <a:off x="4745350" y="1135850"/>
            <a:ext cx="406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Source Sans Pro"/>
                <a:ea typeface="Source Sans Pro"/>
                <a:cs typeface="Source Sans Pro"/>
                <a:sym typeface="Source Sans Pro"/>
              </a:rPr>
              <a:t>Stage </a:t>
            </a:r>
            <a:r>
              <a:rPr b="1" lang="en" sz="2000">
                <a:latin typeface="Source Sans Pro"/>
                <a:ea typeface="Source Sans Pro"/>
                <a:cs typeface="Source Sans Pro"/>
                <a:sym typeface="Source Sans Pro"/>
              </a:rPr>
              <a:t>2: How much of that snow makes its way into the Central Valley water table?</a:t>
            </a:r>
            <a:endParaRPr b="1" sz="2000">
              <a:latin typeface="Source Sans Pro"/>
              <a:ea typeface="Source Sans Pro"/>
              <a:cs typeface="Source Sans Pro"/>
              <a:sym typeface="Source Sans Pro"/>
            </a:endParaRPr>
          </a:p>
        </p:txBody>
      </p:sp>
      <p:cxnSp>
        <p:nvCxnSpPr>
          <p:cNvPr id="231" name="Google Shape;231;p32"/>
          <p:cNvCxnSpPr/>
          <p:nvPr/>
        </p:nvCxnSpPr>
        <p:spPr>
          <a:xfrm>
            <a:off x="4384625" y="1479425"/>
            <a:ext cx="0" cy="3388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 type="body"/>
          </p:nvPr>
        </p:nvSpPr>
        <p:spPr>
          <a:xfrm>
            <a:off x="4851750" y="2216950"/>
            <a:ext cx="3555300" cy="2669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400"/>
              <a:t>Each basin or melt water </a:t>
            </a:r>
            <a:r>
              <a:rPr lang="en" sz="1400"/>
              <a:t>catchment</a:t>
            </a:r>
            <a:r>
              <a:rPr lang="en" sz="1400"/>
              <a:t> has different factors that impact the amount of water that ultimately reaches it:</a:t>
            </a:r>
            <a:endParaRPr sz="1400"/>
          </a:p>
          <a:p>
            <a:pPr indent="-304800" lvl="0" marL="457200" rtl="0" algn="l">
              <a:spcBef>
                <a:spcPts val="800"/>
              </a:spcBef>
              <a:spcAft>
                <a:spcPts val="0"/>
              </a:spcAft>
              <a:buSzPts val="1200"/>
              <a:buChar char="-"/>
            </a:pPr>
            <a:r>
              <a:rPr lang="en" sz="1200"/>
              <a:t>Geology/rock type</a:t>
            </a:r>
            <a:endParaRPr sz="1200"/>
          </a:p>
          <a:p>
            <a:pPr indent="-304800" lvl="0" marL="457200" rtl="0" algn="l">
              <a:spcBef>
                <a:spcPts val="0"/>
              </a:spcBef>
              <a:spcAft>
                <a:spcPts val="0"/>
              </a:spcAft>
              <a:buSzPts val="1200"/>
              <a:buChar char="-"/>
            </a:pPr>
            <a:r>
              <a:rPr lang="en" sz="1200"/>
              <a:t>Anthropogenic structures: dams, lakes, roads, </a:t>
            </a:r>
            <a:r>
              <a:rPr lang="en" sz="1200"/>
              <a:t>subsurface</a:t>
            </a:r>
            <a:r>
              <a:rPr lang="en" sz="1200"/>
              <a:t> </a:t>
            </a:r>
            <a:r>
              <a:rPr lang="en" sz="1200"/>
              <a:t>architecture</a:t>
            </a:r>
            <a:r>
              <a:rPr lang="en" sz="1200"/>
              <a:t>, diversion of waterways</a:t>
            </a:r>
            <a:endParaRPr sz="1200"/>
          </a:p>
          <a:p>
            <a:pPr indent="-304800" lvl="0" marL="457200" rtl="0" algn="l">
              <a:spcBef>
                <a:spcPts val="0"/>
              </a:spcBef>
              <a:spcAft>
                <a:spcPts val="0"/>
              </a:spcAft>
              <a:buSzPts val="1200"/>
              <a:buChar char="-"/>
            </a:pPr>
            <a:r>
              <a:rPr lang="en" sz="1200"/>
              <a:t>Local weather patterns</a:t>
            </a:r>
            <a:endParaRPr sz="1200"/>
          </a:p>
          <a:p>
            <a:pPr indent="-304800" lvl="0" marL="457200" rtl="0" algn="l">
              <a:spcBef>
                <a:spcPts val="0"/>
              </a:spcBef>
              <a:spcAft>
                <a:spcPts val="0"/>
              </a:spcAft>
              <a:buSzPts val="1200"/>
              <a:buChar char="-"/>
            </a:pPr>
            <a:r>
              <a:rPr lang="en" sz="1200"/>
              <a:t>Climate change patterns</a:t>
            </a:r>
            <a:endParaRPr sz="1200"/>
          </a:p>
          <a:p>
            <a:pPr indent="0" lvl="0" marL="0" rtl="0" algn="l">
              <a:spcBef>
                <a:spcPts val="800"/>
              </a:spcBef>
              <a:spcAft>
                <a:spcPts val="0"/>
              </a:spcAft>
              <a:buNone/>
            </a:pPr>
            <a:r>
              <a:t/>
            </a:r>
            <a:endParaRPr/>
          </a:p>
          <a:p>
            <a:pPr indent="0" lvl="0" marL="0" rtl="0" algn="l">
              <a:spcBef>
                <a:spcPts val="800"/>
              </a:spcBef>
              <a:spcAft>
                <a:spcPts val="0"/>
              </a:spcAft>
              <a:buNone/>
            </a:pPr>
            <a:r>
              <a:rPr lang="en" sz="1400"/>
              <a:t>Snow Water Equivalent (SWE) from Part 1 input as max value for potential water gained from snow melt in the water table.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42899" y="1577340"/>
            <a:ext cx="2886000" cy="994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Stage 1</a:t>
            </a:r>
            <a:endParaRPr/>
          </a:p>
          <a:p>
            <a:pPr indent="0" lvl="0" marL="0" rtl="0" algn="l">
              <a:spcBef>
                <a:spcPts val="0"/>
              </a:spcBef>
              <a:spcAft>
                <a:spcPts val="0"/>
              </a:spcAft>
              <a:buNone/>
            </a:pPr>
            <a:r>
              <a:rPr lang="en"/>
              <a:t>Modeling SWE</a:t>
            </a:r>
            <a:endParaRPr/>
          </a:p>
        </p:txBody>
      </p:sp>
      <p:pic>
        <p:nvPicPr>
          <p:cNvPr id="238" name="Google Shape;238;p33"/>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
        <p:nvSpPr>
          <p:cNvPr id="239" name="Google Shape;239;p33"/>
          <p:cNvSpPr txBox="1"/>
          <p:nvPr>
            <p:ph idx="1" type="body"/>
          </p:nvPr>
        </p:nvSpPr>
        <p:spPr>
          <a:xfrm>
            <a:off x="5998625" y="1419950"/>
            <a:ext cx="2733000" cy="2303700"/>
          </a:xfrm>
          <a:prstGeom prst="rect">
            <a:avLst/>
          </a:prstGeom>
        </p:spPr>
        <p:txBody>
          <a:bodyPr anchorCtr="0" anchor="ctr"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Challenges, Modeling Approach</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Data &amp; Preliminary Results</a:t>
            </a:r>
            <a:endParaRPr sz="1600">
              <a:solidFill>
                <a:srgbClr val="75707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with Modeling Snow Water Equivalent</a:t>
            </a:r>
            <a:endParaRPr/>
          </a:p>
        </p:txBody>
      </p:sp>
      <p:sp>
        <p:nvSpPr>
          <p:cNvPr id="245" name="Google Shape;245;p34"/>
          <p:cNvSpPr txBox="1"/>
          <p:nvPr>
            <p:ph idx="1" type="body"/>
          </p:nvPr>
        </p:nvSpPr>
        <p:spPr>
          <a:xfrm>
            <a:off x="306350" y="1406925"/>
            <a:ext cx="3612900" cy="3316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700"/>
              <a:t>Snow accumulation is a complex and highly variable process, making it difficult to predict.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rPr lang="en" sz="1700"/>
              <a:t>Key variables that determine SWE:</a:t>
            </a:r>
            <a:endParaRPr sz="1700"/>
          </a:p>
          <a:p>
            <a:pPr indent="-336550" lvl="0" marL="457200" rtl="0" algn="l">
              <a:spcBef>
                <a:spcPts val="800"/>
              </a:spcBef>
              <a:spcAft>
                <a:spcPts val="0"/>
              </a:spcAft>
              <a:buSzPts val="1700"/>
              <a:buChar char="-"/>
            </a:pPr>
            <a:r>
              <a:rPr lang="en" sz="1700"/>
              <a:t>Local weather (wind, water vapor, temperature)</a:t>
            </a:r>
            <a:endParaRPr sz="1700"/>
          </a:p>
          <a:p>
            <a:pPr indent="-336550" lvl="0" marL="457200" rtl="0" algn="l">
              <a:spcBef>
                <a:spcPts val="0"/>
              </a:spcBef>
              <a:spcAft>
                <a:spcPts val="0"/>
              </a:spcAft>
              <a:buSzPts val="1700"/>
              <a:buChar char="-"/>
            </a:pPr>
            <a:r>
              <a:rPr lang="en" sz="1700"/>
              <a:t>Elevation, slope and aspect of surface</a:t>
            </a:r>
            <a:endParaRPr sz="1700"/>
          </a:p>
          <a:p>
            <a:pPr indent="-336550" lvl="0" marL="457200" rtl="0" algn="l">
              <a:spcBef>
                <a:spcPts val="0"/>
              </a:spcBef>
              <a:spcAft>
                <a:spcPts val="0"/>
              </a:spcAft>
              <a:buSzPts val="1700"/>
              <a:buChar char="-"/>
            </a:pPr>
            <a:r>
              <a:rPr lang="en" sz="1700"/>
              <a:t>Ground cover and vegetation</a:t>
            </a:r>
            <a:endParaRPr sz="1700"/>
          </a:p>
          <a:p>
            <a:pPr indent="-336550" lvl="0" marL="457200" rtl="0" algn="l">
              <a:spcBef>
                <a:spcPts val="0"/>
              </a:spcBef>
              <a:spcAft>
                <a:spcPts val="0"/>
              </a:spcAft>
              <a:buSzPts val="1700"/>
              <a:buChar char="-"/>
            </a:pPr>
            <a:r>
              <a:rPr lang="en" sz="1700"/>
              <a:t>Large scale geomorphology impacts (e.g. </a:t>
            </a:r>
            <a:r>
              <a:rPr lang="en" sz="1700"/>
              <a:t>rain shadows</a:t>
            </a:r>
            <a:r>
              <a:rPr lang="en" sz="1700"/>
              <a:t>)</a:t>
            </a:r>
            <a:endParaRPr sz="1300"/>
          </a:p>
        </p:txBody>
      </p:sp>
      <p:pic>
        <p:nvPicPr>
          <p:cNvPr descr="Graphic illustrating the rain shadow effect with single cross section of mountain.&#10;&#10;https://slideplayer.com/slide/13862119/85/images/5/The+Rain+Shadow+WINDWARD+SIDE+LEEWARD+SIDE+PREVAILING+WESTERLIES.jpg" id="246" name="Google Shape;246;p34" title="Rainshadow graphic"/>
          <p:cNvPicPr preferRelativeResize="0"/>
          <p:nvPr/>
        </p:nvPicPr>
        <p:blipFill>
          <a:blip r:embed="rId3">
            <a:alphaModFix/>
          </a:blip>
          <a:stretch>
            <a:fillRect/>
          </a:stretch>
        </p:blipFill>
        <p:spPr>
          <a:xfrm>
            <a:off x="4047175" y="1443625"/>
            <a:ext cx="4898450" cy="275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Sierra Nevadas Complexity of Peaks</a:t>
            </a:r>
            <a:endParaRPr/>
          </a:p>
        </p:txBody>
      </p:sp>
      <p:sp>
        <p:nvSpPr>
          <p:cNvPr id="252" name="Google Shape;252;p35"/>
          <p:cNvSpPr txBox="1"/>
          <p:nvPr>
            <p:ph idx="1" type="body"/>
          </p:nvPr>
        </p:nvSpPr>
        <p:spPr>
          <a:xfrm>
            <a:off x="383700" y="1369225"/>
            <a:ext cx="81318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800"/>
              <a:t>Highly </a:t>
            </a:r>
            <a:r>
              <a:rPr lang="en" sz="1800"/>
              <a:t>complex</a:t>
            </a:r>
            <a:r>
              <a:rPr lang="en" sz="1800"/>
              <a:t> localized patterns - making estimates of SWE extremely difficult. </a:t>
            </a:r>
            <a:endParaRPr sz="1800"/>
          </a:p>
        </p:txBody>
      </p:sp>
      <p:pic>
        <p:nvPicPr>
          <p:cNvPr descr="View of the expansive Sierra Nevadas from above showing a lot of peaks in the wintertime.&#10;&#10;https://snowbrains.com/wp-content/uploads/2017/04/Screen-Shot-2017-04-13-at-7.55.59-AM-min-1.png" id="253" name="Google Shape;253;p35" title="Sierra Nevadas"/>
          <p:cNvPicPr preferRelativeResize="0"/>
          <p:nvPr/>
        </p:nvPicPr>
        <p:blipFill>
          <a:blip r:embed="rId3">
            <a:alphaModFix/>
          </a:blip>
          <a:stretch>
            <a:fillRect/>
          </a:stretch>
        </p:blipFill>
        <p:spPr>
          <a:xfrm>
            <a:off x="1206875" y="1877150"/>
            <a:ext cx="6138300" cy="2901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Approach </a:t>
            </a:r>
            <a:endParaRPr/>
          </a:p>
        </p:txBody>
      </p:sp>
      <p:sp>
        <p:nvSpPr>
          <p:cNvPr id="259" name="Google Shape;259;p36"/>
          <p:cNvSpPr txBox="1"/>
          <p:nvPr>
            <p:ph idx="1" type="body"/>
          </p:nvPr>
        </p:nvSpPr>
        <p:spPr>
          <a:xfrm>
            <a:off x="628650" y="1461750"/>
            <a:ext cx="7886700" cy="3508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900">
                <a:latin typeface="Source Sans Pro"/>
                <a:ea typeface="Source Sans Pro"/>
                <a:cs typeface="Source Sans Pro"/>
                <a:sym typeface="Source Sans Pro"/>
              </a:rPr>
              <a:t>“Snowcast Showdown” </a:t>
            </a:r>
            <a:r>
              <a:rPr b="1" lang="en" sz="1900">
                <a:latin typeface="Source Sans Pro"/>
                <a:ea typeface="Source Sans Pro"/>
                <a:cs typeface="Source Sans Pro"/>
                <a:sym typeface="Source Sans Pro"/>
              </a:rPr>
              <a:t>Competition</a:t>
            </a:r>
            <a:r>
              <a:rPr b="1" lang="en" sz="1900">
                <a:latin typeface="Source Sans Pro"/>
                <a:ea typeface="Source Sans Pro"/>
                <a:cs typeface="Source Sans Pro"/>
                <a:sym typeface="Source Sans Pro"/>
              </a:rPr>
              <a:t> </a:t>
            </a:r>
            <a:endParaRPr b="1" sz="1900">
              <a:latin typeface="Source Sans Pro"/>
              <a:ea typeface="Source Sans Pro"/>
              <a:cs typeface="Source Sans Pro"/>
              <a:sym typeface="Source Sans Pro"/>
            </a:endParaRPr>
          </a:p>
          <a:p>
            <a:pPr indent="-349250" lvl="0" marL="457200" rtl="0" algn="l">
              <a:lnSpc>
                <a:spcPct val="100000"/>
              </a:lnSpc>
              <a:spcBef>
                <a:spcPts val="800"/>
              </a:spcBef>
              <a:spcAft>
                <a:spcPts val="0"/>
              </a:spcAft>
              <a:buSzPts val="1900"/>
              <a:buChar char="-"/>
            </a:pPr>
            <a:r>
              <a:rPr lang="en" sz="1900"/>
              <a:t>Use machine learning for </a:t>
            </a:r>
            <a:r>
              <a:rPr b="1" lang="en" sz="1900">
                <a:latin typeface="Source Sans Pro"/>
                <a:ea typeface="Source Sans Pro"/>
                <a:cs typeface="Source Sans Pro"/>
                <a:sym typeface="Source Sans Pro"/>
              </a:rPr>
              <a:t>weekly near-realtime SWE predictions</a:t>
            </a:r>
            <a:r>
              <a:rPr lang="en" sz="1900"/>
              <a:t> at the 1km x 1km scale for three Western US areas of interest (</a:t>
            </a:r>
            <a:r>
              <a:rPr lang="en" sz="1900"/>
              <a:t>Olympic Peninsula, Sierra Nevadas, Rockies)</a:t>
            </a:r>
            <a:endParaRPr sz="1900"/>
          </a:p>
          <a:p>
            <a:pPr indent="-349250" lvl="0" marL="457200" rtl="0" algn="l">
              <a:lnSpc>
                <a:spcPct val="100000"/>
              </a:lnSpc>
              <a:spcBef>
                <a:spcPts val="0"/>
              </a:spcBef>
              <a:spcAft>
                <a:spcPts val="0"/>
              </a:spcAft>
              <a:buSzPts val="1900"/>
              <a:buFont typeface="Source Sans Pro Light"/>
              <a:buChar char="-"/>
            </a:pPr>
            <a:r>
              <a:rPr lang="en" sz="1900"/>
              <a:t>Competition </a:t>
            </a:r>
            <a:r>
              <a:rPr lang="en" sz="1900"/>
              <a:t>hosted by the </a:t>
            </a:r>
            <a:r>
              <a:rPr b="1" lang="en" sz="1900">
                <a:latin typeface="Source Sans Pro"/>
                <a:ea typeface="Source Sans Pro"/>
                <a:cs typeface="Source Sans Pro"/>
                <a:sym typeface="Source Sans Pro"/>
              </a:rPr>
              <a:t>United States Bureau of Reclamation</a:t>
            </a:r>
            <a:r>
              <a:rPr lang="en" sz="1900"/>
              <a:t> (on Driven Data)</a:t>
            </a:r>
            <a:endParaRPr sz="1900"/>
          </a:p>
          <a:p>
            <a:pPr indent="-349250" lvl="0" marL="457200" rtl="0" algn="l">
              <a:lnSpc>
                <a:spcPct val="100000"/>
              </a:lnSpc>
              <a:spcBef>
                <a:spcPts val="0"/>
              </a:spcBef>
              <a:spcAft>
                <a:spcPts val="0"/>
              </a:spcAft>
              <a:buSzPts val="1900"/>
              <a:buFont typeface="Source Sans Pro Light"/>
              <a:buChar char="-"/>
            </a:pPr>
            <a:r>
              <a:rPr b="1" lang="en" sz="1900">
                <a:latin typeface="Source Sans Pro"/>
                <a:ea typeface="Source Sans Pro"/>
                <a:cs typeface="Source Sans Pro"/>
                <a:sym typeface="Source Sans Pro"/>
              </a:rPr>
              <a:t>February 15th</a:t>
            </a:r>
            <a:r>
              <a:rPr lang="en" sz="1900"/>
              <a:t> model submission due date</a:t>
            </a:r>
            <a:endParaRPr sz="1900"/>
          </a:p>
          <a:p>
            <a:pPr indent="-349250" lvl="0" marL="457200" rtl="0" algn="l">
              <a:lnSpc>
                <a:spcPct val="100000"/>
              </a:lnSpc>
              <a:spcBef>
                <a:spcPts val="0"/>
              </a:spcBef>
              <a:spcAft>
                <a:spcPts val="0"/>
              </a:spcAft>
              <a:buSzPts val="1900"/>
              <a:buChar char="-"/>
            </a:pPr>
            <a:r>
              <a:rPr lang="en" sz="1900"/>
              <a:t>Evaluated on live data until </a:t>
            </a:r>
            <a:r>
              <a:rPr b="1" lang="en" sz="1900">
                <a:latin typeface="Source Sans Pro"/>
                <a:ea typeface="Source Sans Pro"/>
                <a:cs typeface="Source Sans Pro"/>
                <a:sym typeface="Source Sans Pro"/>
              </a:rPr>
              <a:t>July 1</a:t>
            </a:r>
            <a:endParaRPr b="1" sz="1900">
              <a:latin typeface="Source Sans Pro"/>
              <a:ea typeface="Source Sans Pro"/>
              <a:cs typeface="Source Sans Pro"/>
              <a:sym typeface="Source Sans Pro"/>
            </a:endParaRPr>
          </a:p>
          <a:p>
            <a:pPr indent="0" lvl="0" marL="0" rtl="0" algn="l">
              <a:spcBef>
                <a:spcPts val="800"/>
              </a:spcBef>
              <a:spcAft>
                <a:spcPts val="0"/>
              </a:spcAft>
              <a:buNone/>
            </a:pPr>
            <a:r>
              <a:t/>
            </a:r>
            <a:endParaRPr sz="1900"/>
          </a:p>
        </p:txBody>
      </p:sp>
      <p:pic>
        <p:nvPicPr>
          <p:cNvPr id="260" name="Google Shape;260;p36"/>
          <p:cNvPicPr preferRelativeResize="0"/>
          <p:nvPr/>
        </p:nvPicPr>
        <p:blipFill>
          <a:blip r:embed="rId3">
            <a:alphaModFix/>
          </a:blip>
          <a:stretch>
            <a:fillRect/>
          </a:stretch>
        </p:blipFill>
        <p:spPr>
          <a:xfrm>
            <a:off x="6200775" y="4475125"/>
            <a:ext cx="2654700" cy="424750"/>
          </a:xfrm>
          <a:prstGeom prst="rect">
            <a:avLst/>
          </a:prstGeom>
          <a:noFill/>
          <a:ln>
            <a:noFill/>
          </a:ln>
        </p:spPr>
      </p:pic>
      <p:pic>
        <p:nvPicPr>
          <p:cNvPr id="261" name="Google Shape;261;p36"/>
          <p:cNvPicPr preferRelativeResize="0"/>
          <p:nvPr/>
        </p:nvPicPr>
        <p:blipFill>
          <a:blip r:embed="rId4">
            <a:alphaModFix/>
          </a:blip>
          <a:stretch>
            <a:fillRect/>
          </a:stretch>
        </p:blipFill>
        <p:spPr>
          <a:xfrm>
            <a:off x="6229075" y="3387008"/>
            <a:ext cx="2572025" cy="8230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42899" y="1577340"/>
            <a:ext cx="2886000" cy="9942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Stage 1</a:t>
            </a:r>
            <a:endParaRPr/>
          </a:p>
          <a:p>
            <a:pPr indent="0" lvl="0" marL="0" rtl="0" algn="l">
              <a:spcBef>
                <a:spcPts val="0"/>
              </a:spcBef>
              <a:spcAft>
                <a:spcPts val="0"/>
              </a:spcAft>
              <a:buNone/>
            </a:pPr>
            <a:r>
              <a:rPr lang="en"/>
              <a:t>Data &amp;</a:t>
            </a:r>
            <a:endParaRPr/>
          </a:p>
          <a:p>
            <a:pPr indent="0" lvl="0" marL="0" rtl="0" algn="l">
              <a:spcBef>
                <a:spcPts val="0"/>
              </a:spcBef>
              <a:spcAft>
                <a:spcPts val="0"/>
              </a:spcAft>
              <a:buNone/>
            </a:pPr>
            <a:r>
              <a:rPr lang="en"/>
              <a:t>Preliminary Results</a:t>
            </a:r>
            <a:endParaRPr/>
          </a:p>
        </p:txBody>
      </p:sp>
      <p:pic>
        <p:nvPicPr>
          <p:cNvPr id="267" name="Google Shape;267;p37"/>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
        <p:nvSpPr>
          <p:cNvPr id="268" name="Google Shape;268;p37"/>
          <p:cNvSpPr txBox="1"/>
          <p:nvPr>
            <p:ph idx="1" type="body"/>
          </p:nvPr>
        </p:nvSpPr>
        <p:spPr>
          <a:xfrm>
            <a:off x="6234461" y="1419947"/>
            <a:ext cx="2057400" cy="2303700"/>
          </a:xfrm>
          <a:prstGeom prst="rect">
            <a:avLst/>
          </a:prstGeom>
        </p:spPr>
        <p:txBody>
          <a:bodyPr anchorCtr="0" anchor="ctr"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Data Sources and Prep</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Data pipeline diagram</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Results of early modeling</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and Preparation</a:t>
            </a:r>
            <a:r>
              <a:rPr lang="en"/>
              <a:t> </a:t>
            </a:r>
            <a:endParaRPr/>
          </a:p>
        </p:txBody>
      </p:sp>
      <p:sp>
        <p:nvSpPr>
          <p:cNvPr id="274" name="Google Shape;274;p38"/>
          <p:cNvSpPr txBox="1"/>
          <p:nvPr>
            <p:ph idx="1" type="body"/>
          </p:nvPr>
        </p:nvSpPr>
        <p:spPr>
          <a:xfrm>
            <a:off x="628650" y="1156950"/>
            <a:ext cx="8201100" cy="3508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900"/>
              <a:t>Data sources for the competition:</a:t>
            </a:r>
            <a:endParaRPr sz="1900"/>
          </a:p>
          <a:p>
            <a:pPr indent="-349250" lvl="0" marL="457200" rtl="0" algn="l">
              <a:spcBef>
                <a:spcPts val="800"/>
              </a:spcBef>
              <a:spcAft>
                <a:spcPts val="0"/>
              </a:spcAft>
              <a:buSzPts val="1900"/>
              <a:buChar char="-"/>
            </a:pPr>
            <a:r>
              <a:rPr lang="en" sz="1900"/>
              <a:t>SNOTEL/CDEC Stations </a:t>
            </a:r>
            <a:r>
              <a:rPr lang="en" sz="1200">
                <a:solidFill>
                  <a:srgbClr val="202124"/>
                </a:solidFill>
                <a:highlight>
                  <a:srgbClr val="FFFFFF"/>
                </a:highlight>
                <a:latin typeface="Source Sans Pro"/>
                <a:ea typeface="Source Sans Pro"/>
                <a:cs typeface="Source Sans Pro"/>
                <a:sym typeface="Source Sans Pro"/>
              </a:rPr>
              <a:t>”Snow telemetry”: Automated measurements of SWE at isolated points/stations</a:t>
            </a:r>
            <a:endParaRPr sz="1900"/>
          </a:p>
          <a:p>
            <a:pPr indent="-349250" lvl="0" marL="457200" rtl="0" algn="l">
              <a:spcBef>
                <a:spcPts val="0"/>
              </a:spcBef>
              <a:spcAft>
                <a:spcPts val="0"/>
              </a:spcAft>
              <a:buSzPts val="1900"/>
              <a:buChar char="-"/>
            </a:pPr>
            <a:r>
              <a:rPr lang="en" sz="1900"/>
              <a:t>MODIS 			</a:t>
            </a:r>
            <a:r>
              <a:rPr lang="en" sz="1200">
                <a:solidFill>
                  <a:srgbClr val="202124"/>
                </a:solidFill>
                <a:highlight>
                  <a:srgbClr val="FFFFFF"/>
                </a:highlight>
                <a:latin typeface="Source Sans Pro"/>
                <a:ea typeface="Source Sans Pro"/>
                <a:cs typeface="Source Sans Pro"/>
                <a:sym typeface="Source Sans Pro"/>
              </a:rPr>
              <a:t>”Moderate Resolution Imaging Spectroradiometer” (Terra and Aqua satellites)</a:t>
            </a:r>
            <a:br>
              <a:rPr lang="en" sz="1200">
                <a:solidFill>
                  <a:srgbClr val="202124"/>
                </a:solidFill>
                <a:highlight>
                  <a:srgbClr val="FFFFFF"/>
                </a:highlight>
                <a:latin typeface="Source Sans Pro"/>
                <a:ea typeface="Source Sans Pro"/>
                <a:cs typeface="Source Sans Pro"/>
                <a:sym typeface="Source Sans Pro"/>
              </a:rPr>
            </a:br>
            <a:r>
              <a:rPr lang="en" sz="1200">
                <a:solidFill>
                  <a:srgbClr val="202124"/>
                </a:solidFill>
                <a:highlight>
                  <a:srgbClr val="FFFFFF"/>
                </a:highlight>
                <a:latin typeface="Source Sans Pro"/>
                <a:ea typeface="Source Sans Pro"/>
                <a:cs typeface="Source Sans Pro"/>
                <a:sym typeface="Source Sans Pro"/>
              </a:rPr>
              <a:t>				Daily </a:t>
            </a:r>
            <a:r>
              <a:rPr lang="en" sz="1200">
                <a:solidFill>
                  <a:srgbClr val="202124"/>
                </a:solidFill>
                <a:highlight>
                  <a:schemeClr val="lt1"/>
                </a:highlight>
                <a:latin typeface="Source Sans Pro"/>
                <a:ea typeface="Source Sans Pro"/>
                <a:cs typeface="Source Sans Pro"/>
                <a:sym typeface="Source Sans Pro"/>
              </a:rPr>
              <a:t>snow cover and albedo data</a:t>
            </a:r>
            <a:endParaRPr sz="1000"/>
          </a:p>
          <a:p>
            <a:pPr indent="-349250" lvl="0" marL="457200" rtl="0" algn="l">
              <a:spcBef>
                <a:spcPts val="0"/>
              </a:spcBef>
              <a:spcAft>
                <a:spcPts val="0"/>
              </a:spcAft>
              <a:buSzPts val="1900"/>
              <a:buChar char="-"/>
            </a:pPr>
            <a:r>
              <a:rPr lang="en" sz="1900"/>
              <a:t>Sentinel 1* 		</a:t>
            </a:r>
            <a:r>
              <a:rPr lang="en" sz="1200">
                <a:solidFill>
                  <a:srgbClr val="202124"/>
                </a:solidFill>
                <a:highlight>
                  <a:srgbClr val="FFFFFF"/>
                </a:highlight>
                <a:latin typeface="Source Sans Pro"/>
                <a:ea typeface="Source Sans Pro"/>
                <a:cs typeface="Source Sans Pro"/>
                <a:sym typeface="Source Sans Pro"/>
              </a:rPr>
              <a:t>Synthetic Aperture Radar (SAR) satellite data, daily </a:t>
            </a:r>
            <a:r>
              <a:rPr lang="en" sz="1200">
                <a:solidFill>
                  <a:srgbClr val="202124"/>
                </a:solidFill>
                <a:highlight>
                  <a:srgbClr val="FFFFFF"/>
                </a:highlight>
                <a:latin typeface="Source Sans Pro"/>
                <a:ea typeface="Source Sans Pro"/>
                <a:cs typeface="Source Sans Pro"/>
                <a:sym typeface="Source Sans Pro"/>
              </a:rPr>
              <a:t>radar backscatter intensity </a:t>
            </a:r>
            <a:endParaRPr sz="1900"/>
          </a:p>
          <a:p>
            <a:pPr indent="-349250" lvl="0" marL="457200" rtl="0" algn="l">
              <a:spcBef>
                <a:spcPts val="0"/>
              </a:spcBef>
              <a:spcAft>
                <a:spcPts val="0"/>
              </a:spcAft>
              <a:buSzPts val="1900"/>
              <a:buChar char="-"/>
            </a:pPr>
            <a:r>
              <a:rPr lang="en" sz="1900"/>
              <a:t>Sentinel 2 *		</a:t>
            </a:r>
            <a:r>
              <a:rPr lang="en" sz="1200">
                <a:solidFill>
                  <a:srgbClr val="202124"/>
                </a:solidFill>
                <a:highlight>
                  <a:srgbClr val="FFFFFF"/>
                </a:highlight>
                <a:latin typeface="Source Sans Pro"/>
                <a:ea typeface="Source Sans Pro"/>
                <a:cs typeface="Source Sans Pro"/>
                <a:sym typeface="Source Sans Pro"/>
              </a:rPr>
              <a:t>Multi</a:t>
            </a:r>
            <a:r>
              <a:rPr lang="en" sz="1200">
                <a:solidFill>
                  <a:srgbClr val="202124"/>
                </a:solidFill>
                <a:highlight>
                  <a:srgbClr val="FFFFFF"/>
                </a:highlight>
                <a:latin typeface="Source Sans Pro"/>
                <a:ea typeface="Source Sans Pro"/>
                <a:cs typeface="Source Sans Pro"/>
                <a:sym typeface="Source Sans Pro"/>
              </a:rPr>
              <a:t>-spectral data with 13 bands in the visible, near infrared, and short wave infrared </a:t>
            </a:r>
            <a:endParaRPr sz="1900">
              <a:latin typeface="Source Sans Pro"/>
              <a:ea typeface="Source Sans Pro"/>
              <a:cs typeface="Source Sans Pro"/>
              <a:sym typeface="Source Sans Pro"/>
            </a:endParaRPr>
          </a:p>
          <a:p>
            <a:pPr indent="-349250" lvl="0" marL="457200" rtl="0" algn="l">
              <a:spcBef>
                <a:spcPts val="0"/>
              </a:spcBef>
              <a:spcAft>
                <a:spcPts val="0"/>
              </a:spcAft>
              <a:buSzPts val="1900"/>
              <a:buChar char="-"/>
            </a:pPr>
            <a:r>
              <a:rPr lang="en" sz="1900"/>
              <a:t>Landsat 8 *		</a:t>
            </a:r>
            <a:r>
              <a:rPr lang="en" sz="1200">
                <a:solidFill>
                  <a:srgbClr val="202124"/>
                </a:solidFill>
                <a:highlight>
                  <a:srgbClr val="FFFFFF"/>
                </a:highlight>
                <a:latin typeface="Source Sans Pro"/>
                <a:ea typeface="Source Sans Pro"/>
                <a:cs typeface="Source Sans Pro"/>
                <a:sym typeface="Source Sans Pro"/>
              </a:rPr>
              <a:t>Elevation data, extraction of slope and aspect</a:t>
            </a:r>
            <a:endParaRPr sz="1900"/>
          </a:p>
          <a:p>
            <a:pPr indent="-349250" lvl="0" marL="457200" rtl="0" algn="l">
              <a:spcBef>
                <a:spcPts val="0"/>
              </a:spcBef>
              <a:spcAft>
                <a:spcPts val="0"/>
              </a:spcAft>
              <a:buSzPts val="1900"/>
              <a:buChar char="-"/>
            </a:pPr>
            <a:r>
              <a:rPr lang="en" sz="1900"/>
              <a:t>NOAA Weather *</a:t>
            </a:r>
            <a:r>
              <a:rPr lang="en" sz="1200">
                <a:solidFill>
                  <a:srgbClr val="202124"/>
                </a:solidFill>
                <a:highlight>
                  <a:srgbClr val="FFFFFF"/>
                </a:highlight>
                <a:latin typeface="Source Sans Pro"/>
                <a:ea typeface="Source Sans Pro"/>
                <a:cs typeface="Source Sans Pro"/>
                <a:sym typeface="Source Sans Pro"/>
              </a:rPr>
              <a:t>	Localized weather inputs</a:t>
            </a:r>
            <a:endParaRPr sz="1900"/>
          </a:p>
        </p:txBody>
      </p:sp>
      <p:pic>
        <p:nvPicPr>
          <p:cNvPr id="275" name="Google Shape;275;p38"/>
          <p:cNvPicPr preferRelativeResize="0"/>
          <p:nvPr/>
        </p:nvPicPr>
        <p:blipFill>
          <a:blip r:embed="rId3">
            <a:alphaModFix/>
          </a:blip>
          <a:stretch>
            <a:fillRect/>
          </a:stretch>
        </p:blipFill>
        <p:spPr>
          <a:xfrm>
            <a:off x="6140975" y="2801775"/>
            <a:ext cx="2354521" cy="1939576"/>
          </a:xfrm>
          <a:prstGeom prst="rect">
            <a:avLst/>
          </a:prstGeom>
          <a:noFill/>
          <a:ln>
            <a:noFill/>
          </a:ln>
        </p:spPr>
      </p:pic>
      <p:sp>
        <p:nvSpPr>
          <p:cNvPr id="276" name="Google Shape;276;p38"/>
          <p:cNvSpPr txBox="1"/>
          <p:nvPr/>
        </p:nvSpPr>
        <p:spPr>
          <a:xfrm>
            <a:off x="6372150" y="4689675"/>
            <a:ext cx="20100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sz="1700">
                <a:solidFill>
                  <a:srgbClr val="757070"/>
                </a:solidFill>
                <a:latin typeface="Source Sans Pro Light"/>
                <a:ea typeface="Source Sans Pro Light"/>
                <a:cs typeface="Source Sans Pro Light"/>
                <a:sym typeface="Source Sans Pro Light"/>
              </a:rPr>
              <a:t>A </a:t>
            </a:r>
            <a:r>
              <a:rPr lang="en" sz="1700">
                <a:solidFill>
                  <a:srgbClr val="757070"/>
                </a:solidFill>
                <a:latin typeface="Source Sans Pro Light"/>
                <a:ea typeface="Source Sans Pro Light"/>
                <a:cs typeface="Source Sans Pro Light"/>
                <a:sym typeface="Source Sans Pro Light"/>
              </a:rPr>
              <a:t>Snotel station</a:t>
            </a:r>
            <a:endParaRPr sz="1700">
              <a:solidFill>
                <a:srgbClr val="757070"/>
              </a:solidFill>
              <a:latin typeface="Source Sans Pro Light"/>
              <a:ea typeface="Source Sans Pro Light"/>
              <a:cs typeface="Source Sans Pro Light"/>
              <a:sym typeface="Source Sans Pro Light"/>
            </a:endParaRPr>
          </a:p>
        </p:txBody>
      </p:sp>
      <p:pic>
        <p:nvPicPr>
          <p:cNvPr id="277" name="Google Shape;277;p38"/>
          <p:cNvPicPr preferRelativeResize="0"/>
          <p:nvPr/>
        </p:nvPicPr>
        <p:blipFill>
          <a:blip r:embed="rId4">
            <a:alphaModFix/>
          </a:blip>
          <a:stretch>
            <a:fillRect/>
          </a:stretch>
        </p:blipFill>
        <p:spPr>
          <a:xfrm>
            <a:off x="1212150" y="3327859"/>
            <a:ext cx="2010000" cy="1434642"/>
          </a:xfrm>
          <a:prstGeom prst="rect">
            <a:avLst/>
          </a:prstGeom>
          <a:noFill/>
          <a:ln>
            <a:noFill/>
          </a:ln>
        </p:spPr>
      </p:pic>
      <p:sp>
        <p:nvSpPr>
          <p:cNvPr id="278" name="Google Shape;278;p38"/>
          <p:cNvSpPr txBox="1"/>
          <p:nvPr/>
        </p:nvSpPr>
        <p:spPr>
          <a:xfrm>
            <a:off x="1419150" y="4613475"/>
            <a:ext cx="20100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sz="1700">
                <a:solidFill>
                  <a:srgbClr val="757070"/>
                </a:solidFill>
                <a:latin typeface="Source Sans Pro Light"/>
                <a:ea typeface="Source Sans Pro Light"/>
                <a:cs typeface="Source Sans Pro Light"/>
                <a:sym typeface="Source Sans Pro Light"/>
              </a:rPr>
              <a:t>Sentinel-2</a:t>
            </a:r>
            <a:endParaRPr sz="1700">
              <a:solidFill>
                <a:srgbClr val="757070"/>
              </a:solidFill>
              <a:latin typeface="Source Sans Pro Light"/>
              <a:ea typeface="Source Sans Pro Light"/>
              <a:cs typeface="Source Sans Pro Light"/>
              <a:sym typeface="Source Sans Pro Light"/>
            </a:endParaRPr>
          </a:p>
        </p:txBody>
      </p:sp>
      <p:pic>
        <p:nvPicPr>
          <p:cNvPr id="279" name="Google Shape;279;p38"/>
          <p:cNvPicPr preferRelativeResize="0"/>
          <p:nvPr/>
        </p:nvPicPr>
        <p:blipFill>
          <a:blip r:embed="rId5">
            <a:alphaModFix/>
          </a:blip>
          <a:stretch>
            <a:fillRect/>
          </a:stretch>
        </p:blipFill>
        <p:spPr>
          <a:xfrm>
            <a:off x="3264875" y="3241550"/>
            <a:ext cx="2561893" cy="1434650"/>
          </a:xfrm>
          <a:prstGeom prst="rect">
            <a:avLst/>
          </a:prstGeom>
          <a:noFill/>
          <a:ln>
            <a:noFill/>
          </a:ln>
        </p:spPr>
      </p:pic>
      <p:sp>
        <p:nvSpPr>
          <p:cNvPr id="280" name="Google Shape;280;p38"/>
          <p:cNvSpPr txBox="1"/>
          <p:nvPr/>
        </p:nvSpPr>
        <p:spPr>
          <a:xfrm>
            <a:off x="3705150" y="4613475"/>
            <a:ext cx="20100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sz="1700">
                <a:solidFill>
                  <a:srgbClr val="757070"/>
                </a:solidFill>
                <a:latin typeface="Source Sans Pro Light"/>
                <a:ea typeface="Source Sans Pro Light"/>
                <a:cs typeface="Source Sans Pro Light"/>
                <a:sym typeface="Source Sans Pro Light"/>
              </a:rPr>
              <a:t>Landsat-8</a:t>
            </a:r>
            <a:endParaRPr sz="1700">
              <a:solidFill>
                <a:srgbClr val="757070"/>
              </a:solidFill>
              <a:latin typeface="Source Sans Pro Light"/>
              <a:ea typeface="Source Sans Pro Light"/>
              <a:cs typeface="Source Sans Pro Light"/>
              <a:sym typeface="Source Sans Pro Light"/>
            </a:endParaRPr>
          </a:p>
        </p:txBody>
      </p:sp>
      <p:sp>
        <p:nvSpPr>
          <p:cNvPr id="281" name="Google Shape;281;p38"/>
          <p:cNvSpPr txBox="1"/>
          <p:nvPr/>
        </p:nvSpPr>
        <p:spPr>
          <a:xfrm>
            <a:off x="55850" y="4857750"/>
            <a:ext cx="415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Source Sans Pro Light"/>
                <a:ea typeface="Source Sans Pro Light"/>
                <a:cs typeface="Source Sans Pro Light"/>
                <a:sym typeface="Source Sans Pro Light"/>
              </a:rPr>
              <a:t>*Data still in preparation and not included in initial model</a:t>
            </a:r>
            <a:endParaRPr i="1" sz="1100">
              <a:latin typeface="Source Sans Pro Light"/>
              <a:ea typeface="Source Sans Pro Light"/>
              <a:cs typeface="Source Sans Pro Light"/>
              <a:sym typeface="Source Sans Pr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73">
      <a:dk1>
        <a:srgbClr val="000000"/>
      </a:dk1>
      <a:lt1>
        <a:srgbClr val="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